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300" r:id="rId43"/>
    <p:sldId id="301" r:id="rId44"/>
    <p:sldId id="302" r:id="rId45"/>
    <p:sldId id="303" r:id="rId46"/>
    <p:sldId id="304"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858585"/>
        </a:solidFill>
        <a:effectLst/>
        <a:uFillTx/>
        <a:latin typeface="+mn-lt"/>
        <a:ea typeface="+mn-ea"/>
        <a:cs typeface="+mn-cs"/>
        <a:sym typeface="Marker Felt"/>
      </a:defRPr>
    </a:lvl1pPr>
    <a:lvl2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858585"/>
        </a:solidFill>
        <a:effectLst/>
        <a:uFillTx/>
        <a:latin typeface="+mn-lt"/>
        <a:ea typeface="+mn-ea"/>
        <a:cs typeface="+mn-cs"/>
        <a:sym typeface="Marker Felt"/>
      </a:defRPr>
    </a:lvl2pPr>
    <a:lvl3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858585"/>
        </a:solidFill>
        <a:effectLst/>
        <a:uFillTx/>
        <a:latin typeface="+mn-lt"/>
        <a:ea typeface="+mn-ea"/>
        <a:cs typeface="+mn-cs"/>
        <a:sym typeface="Marker Felt"/>
      </a:defRPr>
    </a:lvl3pPr>
    <a:lvl4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858585"/>
        </a:solidFill>
        <a:effectLst/>
        <a:uFillTx/>
        <a:latin typeface="+mn-lt"/>
        <a:ea typeface="+mn-ea"/>
        <a:cs typeface="+mn-cs"/>
        <a:sym typeface="Marker Felt"/>
      </a:defRPr>
    </a:lvl4pPr>
    <a:lvl5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858585"/>
        </a:solidFill>
        <a:effectLst/>
        <a:uFillTx/>
        <a:latin typeface="+mn-lt"/>
        <a:ea typeface="+mn-ea"/>
        <a:cs typeface="+mn-cs"/>
        <a:sym typeface="Marker Felt"/>
      </a:defRPr>
    </a:lvl5pPr>
    <a:lvl6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858585"/>
        </a:solidFill>
        <a:effectLst/>
        <a:uFillTx/>
        <a:latin typeface="+mn-lt"/>
        <a:ea typeface="+mn-ea"/>
        <a:cs typeface="+mn-cs"/>
        <a:sym typeface="Marker Felt"/>
      </a:defRPr>
    </a:lvl6pPr>
    <a:lvl7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858585"/>
        </a:solidFill>
        <a:effectLst/>
        <a:uFillTx/>
        <a:latin typeface="+mn-lt"/>
        <a:ea typeface="+mn-ea"/>
        <a:cs typeface="+mn-cs"/>
        <a:sym typeface="Marker Felt"/>
      </a:defRPr>
    </a:lvl7pPr>
    <a:lvl8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858585"/>
        </a:solidFill>
        <a:effectLst/>
        <a:uFillTx/>
        <a:latin typeface="+mn-lt"/>
        <a:ea typeface="+mn-ea"/>
        <a:cs typeface="+mn-cs"/>
        <a:sym typeface="Marker Felt"/>
      </a:defRPr>
    </a:lvl8pPr>
    <a:lvl9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858585"/>
        </a:solidFill>
        <a:effectLst/>
        <a:uFillTx/>
        <a:latin typeface="+mn-lt"/>
        <a:ea typeface="+mn-ea"/>
        <a:cs typeface="+mn-cs"/>
        <a:sym typeface="Marker Fel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858585"/>
        </a:fontRef>
        <a:srgbClr val="858585"/>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wholeTbl>
    <a:band2H>
      <a:tcTxStyle/>
      <a:tcStyle>
        <a:tcBdr/>
        <a:fill>
          <a:solidFill>
            <a:srgbClr val="B9C4C8">
              <a:alpha val="30000"/>
            </a:srgbClr>
          </a:solidFill>
        </a:fill>
      </a:tcStyle>
    </a:band2H>
    <a:firstCol>
      <a:tcTxStyle b="off" i="off">
        <a:fontRef idx="minor">
          <a:srgbClr val="FFFFFF"/>
        </a:fontRef>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Col>
    <a:lastRow>
      <a:tcTxStyle b="off" i="off">
        <a:fontRef idx="minor">
          <a:srgbClr val="45A7DE"/>
        </a:fontRef>
        <a:srgbClr val="45A7DE"/>
      </a:tcTxStyle>
      <a:tcStyle>
        <a:tcBdr>
          <a:left>
            <a:ln w="12700" cap="flat">
              <a:solidFill>
                <a:srgbClr val="4780AA"/>
              </a:solidFill>
              <a:prstDash val="solid"/>
              <a:miter lim="400000"/>
            </a:ln>
          </a:left>
          <a:right>
            <a:ln w="12700" cap="flat">
              <a:solidFill>
                <a:srgbClr val="4780AA"/>
              </a:solidFill>
              <a:prstDash val="solid"/>
              <a:miter lim="400000"/>
            </a:ln>
          </a:right>
          <a:top>
            <a:ln w="254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lastRow>
    <a:firstRow>
      <a:tcTxStyle b="off" i="off">
        <a:fontRef idx="minor">
          <a:srgbClr val="FFFFFF"/>
        </a:fontRef>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Row>
  </a:tblStyle>
  <a:tblStyle styleId="{C7B018BB-80A7-4F77-B60F-C8B233D01FF8}" styleName="">
    <a:tblBg/>
    <a:wholeTbl>
      <a:tcTxStyle b="off" i="off">
        <a:fontRef idx="minor">
          <a:srgbClr val="858585"/>
        </a:fontRef>
        <a:srgbClr val="858585"/>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25400" cap="flat">
              <a:solidFill>
                <a:schemeClr val="accent1">
                  <a:hueOff val="-313507"/>
                  <a:satOff val="34334"/>
                  <a:lumOff val="-8266"/>
                  <a:alpha val="62000"/>
                </a:schemeClr>
              </a:solidFill>
              <a:prstDash val="solid"/>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noFill/>
        </a:fill>
      </a:tcStyle>
    </a:wholeTbl>
    <a:band2H>
      <a:tcTxStyle/>
      <a:tcStyle>
        <a:tcBdr/>
        <a:fill>
          <a:solidFill>
            <a:schemeClr val="accent1">
              <a:hueOff val="-313507"/>
              <a:satOff val="34334"/>
              <a:lumOff val="-8266"/>
              <a:alpha val="10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25400" cap="flat">
              <a:solidFill>
                <a:schemeClr val="accent1">
                  <a:hueOff val="-313507"/>
                  <a:satOff val="34334"/>
                  <a:lumOff val="-8266"/>
                  <a:alpha val="62000"/>
                </a:schemeClr>
              </a:solidFill>
              <a:prstDash val="solid"/>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254308"/>
              <a:satOff val="57261"/>
              <a:lumOff val="12765"/>
              <a:alpha val="62000"/>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firstRow>
  </a:tblStyle>
  <a:tblStyle styleId="{EEE7283C-3CF3-47DC-8721-378D4A62B228}" styleName="">
    <a:tblBg/>
    <a:wholeTbl>
      <a:tcTxStyle b="off" i="off">
        <a:fontRef idx="minor">
          <a:srgbClr val="858585"/>
        </a:fontRef>
        <a:srgbClr val="858585"/>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a:tcStyle>
        <a:tcBdr/>
        <a:fill>
          <a:solidFill>
            <a:srgbClr val="C4C4C4">
              <a:alpha val="30000"/>
            </a:srgbClr>
          </a:solidFill>
        </a:fill>
      </a:tcStyle>
    </a:band2H>
    <a:firstCol>
      <a:tcTxStyle b="off" i="off">
        <a:fontRef idx="minor">
          <a:srgbClr val="FFFFFF"/>
        </a:fontRef>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BABABA">
              <a:alpha val="70000"/>
            </a:srgbClr>
          </a:solidFill>
        </a:fill>
      </a:tcStyle>
    </a:firstCol>
    <a:lastRow>
      <a:tcTxStyle b="off" i="off">
        <a:fontRef idx="minor">
          <a:srgbClr val="858585"/>
        </a:fontRef>
        <a:srgbClr val="858585"/>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4B4B4B"/>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lastRow>
    <a:firstRow>
      <a:tcTxStyle b="off" i="off">
        <a:fontRef idx="minor">
          <a:srgbClr val="FFFFFF"/>
        </a:fontRef>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chemeClr val="accent2">
              <a:hueOff val="-739060"/>
              <a:satOff val="51948"/>
              <a:lumOff val="-8454"/>
              <a:alpha val="62000"/>
            </a:schemeClr>
          </a:solidFill>
        </a:fill>
      </a:tcStyle>
    </a:firstRow>
  </a:tblStyle>
  <a:tblStyle styleId="{CF821DB8-F4EB-4A41-A1BA-3FCAFE7338EE}" styleName="">
    <a:tblBg/>
    <a:wholeTbl>
      <a:tcTxStyle b="off" i="off">
        <a:fontRef idx="minor">
          <a:srgbClr val="858585"/>
        </a:fontRef>
        <a:srgbClr val="858585"/>
      </a:tcTxStyle>
      <a:tcStyle>
        <a:tcBdr>
          <a:left>
            <a:ln w="12700" cap="flat">
              <a:noFill/>
              <a:miter lim="400000"/>
            </a:ln>
          </a:left>
          <a:right>
            <a:ln w="12700" cap="flat">
              <a:noFill/>
              <a:miter lim="400000"/>
            </a:ln>
          </a:right>
          <a:top>
            <a:ln w="12700" cap="flat">
              <a:solidFill>
                <a:srgbClr val="858585"/>
              </a:solidFill>
              <a:prstDash val="solid"/>
              <a:miter lim="400000"/>
            </a:ln>
          </a:top>
          <a:bottom>
            <a:ln w="12700" cap="flat">
              <a:solidFill>
                <a:srgbClr val="858585"/>
              </a:solidFill>
              <a:prstDash val="solid"/>
              <a:miter lim="400000"/>
            </a:ln>
          </a:bottom>
          <a:insideH>
            <a:ln w="12700" cap="flat">
              <a:solidFill>
                <a:srgbClr val="858585"/>
              </a:solidFill>
              <a:prstDash val="solid"/>
              <a:miter lim="400000"/>
            </a:ln>
          </a:insideH>
          <a:insideV>
            <a:ln w="12700" cap="flat">
              <a:noFill/>
              <a:miter lim="400000"/>
            </a:ln>
          </a:insideV>
        </a:tcBdr>
        <a:fill>
          <a:solidFill>
            <a:srgbClr val="FFFFFF">
              <a:alpha val="50000"/>
            </a:srgbClr>
          </a:solidFill>
        </a:fill>
      </a:tcStyle>
    </a:wholeTbl>
    <a:band2H>
      <a:tcTxStyle/>
      <a:tcStyle>
        <a:tcBdr/>
        <a:fill>
          <a:solidFill>
            <a:srgbClr val="D5CBC0">
              <a:alpha val="39000"/>
            </a:srgbClr>
          </a:solidFill>
        </a:fill>
      </a:tcStyle>
    </a:band2H>
    <a:firstCol>
      <a:tcTxStyle b="off" i="off">
        <a:fontRef idx="minor">
          <a:srgbClr val="858585"/>
        </a:fontRef>
        <a:srgbClr val="858585"/>
      </a:tcTxStyle>
      <a:tcStyle>
        <a:tcBdr>
          <a:left>
            <a:ln w="12700" cap="flat">
              <a:solidFill>
                <a:srgbClr val="868685"/>
              </a:solidFill>
              <a:prstDash val="solid"/>
              <a:miter lim="400000"/>
            </a:ln>
          </a:left>
          <a:right>
            <a:ln w="12700" cap="flat">
              <a:solidFill>
                <a:srgbClr val="868685"/>
              </a:solidFill>
              <a:prstDash val="solid"/>
              <a:miter lim="400000"/>
            </a:ln>
          </a:right>
          <a:top>
            <a:ln w="12700" cap="flat">
              <a:solidFill>
                <a:srgbClr val="858585"/>
              </a:solidFill>
              <a:prstDash val="solid"/>
              <a:miter lim="400000"/>
            </a:ln>
          </a:top>
          <a:bottom>
            <a:ln w="12700" cap="flat">
              <a:solidFill>
                <a:srgbClr val="858585"/>
              </a:solidFill>
              <a:prstDash val="solid"/>
              <a:miter lim="400000"/>
            </a:ln>
          </a:bottom>
          <a:insideH>
            <a:ln w="12700" cap="flat">
              <a:solidFill>
                <a:srgbClr val="858585"/>
              </a:solidFill>
              <a:prstDash val="solid"/>
              <a:miter lim="400000"/>
            </a:ln>
          </a:insideH>
          <a:insideV>
            <a:ln w="12700" cap="flat">
              <a:noFill/>
              <a:miter lim="400000"/>
            </a:ln>
          </a:insideV>
        </a:tcBdr>
        <a:fill>
          <a:solidFill>
            <a:srgbClr val="FFFFFF">
              <a:alpha val="5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firstRow>
  </a:tblStyle>
  <a:tblStyle styleId="{33BA23B1-9221-436E-865A-0063620EA4FD}" styleName="">
    <a:tblBg/>
    <a:wholeTbl>
      <a:tcTxStyle b="off" i="off">
        <a:fontRef idx="minor">
          <a:srgbClr val="858585"/>
        </a:fontRef>
        <a:srgbClr val="858585"/>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noFill/>
        </a:fill>
      </a:tcStyle>
    </a:wholeTbl>
    <a:band2H>
      <a:tcTxStyle/>
      <a:tcStyle>
        <a:tcBdr/>
        <a:fill>
          <a:solidFill>
            <a:srgbClr val="685948">
              <a:alpha val="15000"/>
            </a:srgbClr>
          </a:solidFill>
        </a:fill>
      </a:tcStyle>
    </a:band2H>
    <a:firstCol>
      <a:tcTxStyle b="off" i="off">
        <a:fontRef idx="minor">
          <a:srgbClr val="FFFFFF"/>
        </a:fontRef>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160F02">
                  <a:alpha val="70000"/>
                </a:srgbClr>
              </a:solidFill>
              <a:prstDash val="solid"/>
              <a:miter lim="400000"/>
            </a:ln>
          </a:top>
          <a:bottom>
            <a:ln w="25400" cap="flat">
              <a:solidFill>
                <a:srgbClr val="160F02">
                  <a:alpha val="70000"/>
                </a:srgbClr>
              </a:solidFill>
              <a:prstDash val="solid"/>
              <a:miter lim="400000"/>
            </a:ln>
          </a:bottom>
          <a:insideH>
            <a:ln w="25400" cap="flat">
              <a:solidFill>
                <a:srgbClr val="160F02">
                  <a:alpha val="70000"/>
                </a:srgbClr>
              </a:solidFill>
              <a:prstDash val="solid"/>
              <a:miter lim="400000"/>
            </a:ln>
          </a:insideH>
          <a:insideV>
            <a:ln w="25400" cap="flat">
              <a:solidFill>
                <a:srgbClr val="160F02">
                  <a:alpha val="70000"/>
                </a:srgbClr>
              </a:solidFill>
              <a:prstDash val="solid"/>
              <a:miter lim="400000"/>
            </a:ln>
          </a:insideV>
        </a:tcBdr>
        <a:fill>
          <a:solidFill>
            <a:srgbClr val="685948">
              <a:alpha val="62000"/>
            </a:srgbClr>
          </a:solidFill>
        </a:fill>
      </a:tcStyle>
    </a:firstCol>
    <a:lastRow>
      <a:tcTxStyle b="off" i="off">
        <a:fontRef idx="minor">
          <a:srgbClr val="FFFFFF"/>
        </a:fontRef>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solidFill>
            <a:srgbClr val="000000">
              <a:alpha val="70000"/>
            </a:srgbClr>
          </a:solidFill>
        </a:fill>
      </a:tcStyle>
    </a:lastRow>
    <a:firstRow>
      <a:tcTxStyle b="off" i="off">
        <a:fontRef idx="minor">
          <a:srgbClr val="FFFFFF"/>
        </a:fontRef>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solidFill>
            <a:srgbClr val="000000">
              <a:alpha val="70000"/>
            </a:srgbClr>
          </a:solidFill>
        </a:fill>
      </a:tcStyle>
    </a:firstRow>
  </a:tblStyle>
  <a:tblStyle styleId="{2708684C-4D16-4618-839F-0558EEFCDFE6}" styleName="">
    <a:tblBg/>
    <a:wholeTbl>
      <a:tcTxStyle b="off" i="off">
        <a:fontRef idx="minor">
          <a:srgbClr val="858585"/>
        </a:fontRef>
        <a:srgbClr val="858585"/>
      </a:tcTxStyle>
      <a:tcStyle>
        <a:tcBdr>
          <a:left>
            <a:ln w="12700" cap="flat">
              <a:noFill/>
              <a:miter lim="400000"/>
            </a:ln>
          </a:left>
          <a:right>
            <a:ln w="12700" cap="flat">
              <a:noFill/>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wholeTbl>
    <a:band2H>
      <a:tcTxStyle/>
      <a:tcStyle>
        <a:tcBdr/>
        <a:fill>
          <a:solidFill>
            <a:srgbClr val="FEFEE0">
              <a:alpha val="55000"/>
            </a:srgbClr>
          </a:solidFill>
        </a:fill>
      </a:tcStyle>
    </a:band2H>
    <a:firstCol>
      <a:tcTxStyle b="off" i="off">
        <a:fontRef idx="minor">
          <a:srgbClr val="45A7DE"/>
        </a:fontRef>
        <a:srgbClr val="45A7DE"/>
      </a:tcTxStyle>
      <a:tcStyle>
        <a:tcBdr>
          <a:left>
            <a:ln w="12700" cap="flat">
              <a:noFill/>
              <a:miter lim="400000"/>
            </a:ln>
          </a:left>
          <a:right>
            <a:ln w="31750" cap="flat">
              <a:solidFill>
                <a:schemeClr val="accent5">
                  <a:hueOff val="61010"/>
                  <a:satOff val="20460"/>
                  <a:lumOff val="-2197"/>
                  <a:alpha val="62000"/>
                </a:schemeClr>
              </a:solidFill>
              <a:prstDash val="solid"/>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Col>
    <a:lastRow>
      <a:tcTxStyle b="off" i="off">
        <a:fontRef idx="minor">
          <a:srgbClr val="45A7DE"/>
        </a:fontRef>
        <a:srgbClr val="45A7DE"/>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12700" cap="flat">
              <a:noFill/>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lastRow>
    <a:firstRow>
      <a:tcTxStyle b="off" i="off">
        <a:fontRef idx="minor">
          <a:srgbClr val="45A7DE"/>
        </a:fontRef>
        <a:srgbClr val="45A7DE"/>
      </a:tcTxStyle>
      <a:tcStyle>
        <a:tcBdr>
          <a:left>
            <a:ln w="12700" cap="flat">
              <a:noFill/>
              <a:miter lim="400000"/>
            </a:ln>
          </a:left>
          <a:right>
            <a:ln w="12700" cap="flat">
              <a:noFill/>
              <a:miter lim="400000"/>
            </a:ln>
          </a:right>
          <a:top>
            <a:ln w="12700" cap="flat">
              <a:noFill/>
              <a:miter lim="400000"/>
            </a:ln>
          </a:top>
          <a:bottom>
            <a:ln w="254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6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2387600" y="2692400"/>
            <a:ext cx="19621500" cy="3924300"/>
          </a:xfrm>
          <a:prstGeom prst="rect">
            <a:avLst/>
          </a:prstGeom>
        </p:spPr>
        <p:txBody>
          <a:bodyPr anchor="b"/>
          <a:lstStyle>
            <a:lvl1pPr>
              <a:defRPr sz="13200"/>
            </a:lvl1pPr>
          </a:lstStyle>
          <a:p>
            <a:r>
              <a:t>标题文本</a:t>
            </a:r>
          </a:p>
        </p:txBody>
      </p:sp>
      <p:sp>
        <p:nvSpPr>
          <p:cNvPr id="12" name="正文级别 1…"/>
          <p:cNvSpPr txBox="1">
            <a:spLocks noGrp="1"/>
          </p:cNvSpPr>
          <p:nvPr>
            <p:ph type="body" sz="quarter" idx="1"/>
          </p:nvPr>
        </p:nvSpPr>
        <p:spPr>
          <a:xfrm>
            <a:off x="2387600" y="7048500"/>
            <a:ext cx="19621500" cy="17907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xfrm>
            <a:off x="11956983" y="13042899"/>
            <a:ext cx="461773" cy="495301"/>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在此键入引文。”"/>
          <p:cNvSpPr txBox="1">
            <a:spLocks noGrp="1"/>
          </p:cNvSpPr>
          <p:nvPr>
            <p:ph type="body" sz="quarter" idx="21"/>
          </p:nvPr>
        </p:nvSpPr>
        <p:spPr>
          <a:xfrm>
            <a:off x="2387600" y="5925616"/>
            <a:ext cx="19621500" cy="1115468"/>
          </a:xfrm>
          <a:prstGeom prst="rect">
            <a:avLst/>
          </a:prstGeom>
        </p:spPr>
        <p:txBody>
          <a:bodyPr>
            <a:spAutoFit/>
          </a:bodyPr>
          <a:lstStyle>
            <a:lvl1pPr marL="0" indent="0" algn="ctr">
              <a:spcBef>
                <a:spcPts val="0"/>
              </a:spcBef>
              <a:buSzTx/>
              <a:buNone/>
              <a:defRPr sz="5600">
                <a:solidFill>
                  <a:srgbClr val="45A7DE"/>
                </a:solidFill>
              </a:defRPr>
            </a:lvl1pPr>
          </a:lstStyle>
          <a:p>
            <a:r>
              <a:t>“在此键入引文。”</a:t>
            </a:r>
          </a:p>
        </p:txBody>
      </p:sp>
      <p:sp>
        <p:nvSpPr>
          <p:cNvPr id="94" name="–苏子柔"/>
          <p:cNvSpPr txBox="1">
            <a:spLocks noGrp="1"/>
          </p:cNvSpPr>
          <p:nvPr>
            <p:ph type="body" sz="quarter" idx="22"/>
          </p:nvPr>
        </p:nvSpPr>
        <p:spPr>
          <a:xfrm>
            <a:off x="2387600" y="8953500"/>
            <a:ext cx="19621500" cy="1004570"/>
          </a:xfrm>
          <a:prstGeom prst="rect">
            <a:avLst/>
          </a:prstGeom>
        </p:spPr>
        <p:txBody>
          <a:bodyPr anchor="t">
            <a:spAutoFit/>
          </a:bodyPr>
          <a:lstStyle>
            <a:lvl1pPr marL="0" indent="0" algn="ctr">
              <a:spcBef>
                <a:spcPts val="0"/>
              </a:spcBef>
              <a:buSzTx/>
              <a:buNone/>
              <a:defRPr sz="5000"/>
            </a:lvl1pPr>
          </a:lstStyle>
          <a:p>
            <a:r>
              <a:t>–苏子柔</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0" y="-190500"/>
            <a:ext cx="24384000" cy="14093953"/>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21"/>
          </p:nvPr>
        </p:nvSpPr>
        <p:spPr>
          <a:xfrm>
            <a:off x="4667250" y="-231128"/>
            <a:ext cx="17402076" cy="10058401"/>
          </a:xfrm>
          <a:prstGeom prst="rect">
            <a:avLst/>
          </a:prstGeom>
          <a:ln w="9525">
            <a:round/>
          </a:ln>
        </p:spPr>
        <p:txBody>
          <a:bodyPr lIns="91439" tIns="45719" rIns="91439" bIns="45719" anchor="t">
            <a:noAutofit/>
          </a:bodyPr>
          <a:lstStyle/>
          <a:p>
            <a:endParaRPr/>
          </a:p>
        </p:txBody>
      </p:sp>
      <p:sp>
        <p:nvSpPr>
          <p:cNvPr id="21" name="标题文本"/>
          <p:cNvSpPr txBox="1">
            <a:spLocks noGrp="1"/>
          </p:cNvSpPr>
          <p:nvPr>
            <p:ph type="title"/>
          </p:nvPr>
        </p:nvSpPr>
        <p:spPr>
          <a:xfrm>
            <a:off x="2387600" y="8623300"/>
            <a:ext cx="19621500" cy="2400300"/>
          </a:xfrm>
          <a:prstGeom prst="rect">
            <a:avLst/>
          </a:prstGeom>
        </p:spPr>
        <p:txBody>
          <a:bodyPr anchor="b"/>
          <a:lstStyle>
            <a:lvl1pPr>
              <a:defRPr sz="13200"/>
            </a:lvl1pPr>
          </a:lstStyle>
          <a:p>
            <a:r>
              <a:t>标题文本</a:t>
            </a:r>
          </a:p>
        </p:txBody>
      </p:sp>
      <p:sp>
        <p:nvSpPr>
          <p:cNvPr id="22" name="正文级别 1…"/>
          <p:cNvSpPr txBox="1">
            <a:spLocks noGrp="1"/>
          </p:cNvSpPr>
          <p:nvPr>
            <p:ph type="body" sz="quarter" idx="1"/>
          </p:nvPr>
        </p:nvSpPr>
        <p:spPr>
          <a:xfrm>
            <a:off x="2387600" y="11150600"/>
            <a:ext cx="19621500" cy="17907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2387600" y="4000500"/>
            <a:ext cx="19621500" cy="5715000"/>
          </a:xfrm>
          <a:prstGeom prst="rect">
            <a:avLst/>
          </a:prstGeom>
        </p:spPr>
        <p:txBody>
          <a:bodyPr/>
          <a:lstStyle>
            <a:lvl1pPr>
              <a:defRPr sz="13200"/>
            </a:lvl1p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butterfly-and-leaf_3000x1734.jpeg"/>
          <p:cNvSpPr>
            <a:spLocks noGrp="1"/>
          </p:cNvSpPr>
          <p:nvPr>
            <p:ph type="pic" idx="21"/>
          </p:nvPr>
        </p:nvSpPr>
        <p:spPr>
          <a:xfrm>
            <a:off x="10530071" y="554566"/>
            <a:ext cx="20258478" cy="11709401"/>
          </a:xfrm>
          <a:prstGeom prst="rect">
            <a:avLst/>
          </a:prstGeom>
          <a:ln w="9525">
            <a:round/>
          </a:ln>
        </p:spPr>
        <p:txBody>
          <a:bodyPr lIns="91439" tIns="45719" rIns="91439" bIns="45719" anchor="t">
            <a:noAutofit/>
          </a:bodyPr>
          <a:lstStyle/>
          <a:p>
            <a:endParaRPr/>
          </a:p>
        </p:txBody>
      </p:sp>
      <p:sp>
        <p:nvSpPr>
          <p:cNvPr id="39" name="标题文本"/>
          <p:cNvSpPr txBox="1">
            <a:spLocks noGrp="1"/>
          </p:cNvSpPr>
          <p:nvPr>
            <p:ph type="title"/>
          </p:nvPr>
        </p:nvSpPr>
        <p:spPr>
          <a:xfrm>
            <a:off x="711200" y="1981200"/>
            <a:ext cx="14046200" cy="4648200"/>
          </a:xfrm>
          <a:prstGeom prst="rect">
            <a:avLst/>
          </a:prstGeom>
        </p:spPr>
        <p:txBody>
          <a:bodyPr anchor="b"/>
          <a:lstStyle/>
          <a:p>
            <a:r>
              <a:t>标题文本</a:t>
            </a:r>
          </a:p>
        </p:txBody>
      </p:sp>
      <p:sp>
        <p:nvSpPr>
          <p:cNvPr id="40" name="正文级别 1…"/>
          <p:cNvSpPr txBox="1">
            <a:spLocks noGrp="1"/>
          </p:cNvSpPr>
          <p:nvPr>
            <p:ph type="body" sz="half" idx="1"/>
          </p:nvPr>
        </p:nvSpPr>
        <p:spPr>
          <a:xfrm>
            <a:off x="711200" y="6731000"/>
            <a:ext cx="14046200" cy="52324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xfrm>
            <a:off x="2387600" y="3898900"/>
            <a:ext cx="196215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butterfly-and-leaf_3000x1734.jpeg"/>
          <p:cNvSpPr>
            <a:spLocks noGrp="1"/>
          </p:cNvSpPr>
          <p:nvPr>
            <p:ph type="pic" idx="21"/>
          </p:nvPr>
        </p:nvSpPr>
        <p:spPr>
          <a:xfrm>
            <a:off x="9919689" y="3141992"/>
            <a:ext cx="16395701" cy="9476716"/>
          </a:xfrm>
          <a:prstGeom prst="rect">
            <a:avLst/>
          </a:prstGeom>
          <a:ln w="9525">
            <a:round/>
          </a:ln>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half" idx="1"/>
          </p:nvPr>
        </p:nvSpPr>
        <p:spPr>
          <a:xfrm>
            <a:off x="2387600" y="3898900"/>
            <a:ext cx="10223500" cy="8039100"/>
          </a:xfrm>
          <a:prstGeom prst="rect">
            <a:avLst/>
          </a:prstGeom>
        </p:spPr>
        <p:txBody>
          <a:bodyPr/>
          <a:lstStyle>
            <a:lvl1pPr marL="673099" indent="-673099">
              <a:spcBef>
                <a:spcPts val="5300"/>
              </a:spcBef>
              <a:buSzPct val="50000"/>
              <a:buBlip>
                <a:blip r:embed="rId2"/>
              </a:buBlip>
              <a:defRPr sz="5000"/>
            </a:lvl1pPr>
            <a:lvl2pPr marL="1346200" indent="-673100">
              <a:spcBef>
                <a:spcPts val="5300"/>
              </a:spcBef>
              <a:buSzPct val="50000"/>
              <a:buBlip>
                <a:blip r:embed="rId2"/>
              </a:buBlip>
              <a:defRPr sz="5000"/>
            </a:lvl2pPr>
            <a:lvl3pPr marL="2019300" indent="-673100">
              <a:spcBef>
                <a:spcPts val="5300"/>
              </a:spcBef>
              <a:buSzPct val="50000"/>
              <a:buBlip>
                <a:blip r:embed="rId2"/>
              </a:buBlip>
              <a:defRPr sz="5000"/>
            </a:lvl3pPr>
            <a:lvl4pPr marL="2692400" indent="-673100">
              <a:spcBef>
                <a:spcPts val="5300"/>
              </a:spcBef>
              <a:buSzPct val="50000"/>
              <a:buBlip>
                <a:blip r:embed="rId2"/>
              </a:buBlip>
              <a:defRPr sz="5000"/>
            </a:lvl4pPr>
            <a:lvl5pPr marL="3365500" indent="-673100">
              <a:spcBef>
                <a:spcPts val="5300"/>
              </a:spcBef>
              <a:buSzPct val="50000"/>
              <a:buBlip>
                <a:blip r:embed="rId2"/>
              </a:buBlip>
              <a:defRPr sz="50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idx="21"/>
          </p:nvPr>
        </p:nvSpPr>
        <p:spPr>
          <a:xfrm rot="21600000">
            <a:off x="11168731" y="-2006599"/>
            <a:ext cx="14294116" cy="14294077"/>
          </a:xfrm>
          <a:prstGeom prst="rect">
            <a:avLst/>
          </a:prstGeom>
          <a:ln w="9525">
            <a:round/>
          </a:ln>
        </p:spPr>
        <p:txBody>
          <a:bodyPr lIns="91439" tIns="45719" rIns="91439" bIns="45719" anchor="t">
            <a:noAutofit/>
          </a:bodyPr>
          <a:lstStyle/>
          <a:p>
            <a:endParaRPr/>
          </a:p>
        </p:txBody>
      </p:sp>
      <p:sp>
        <p:nvSpPr>
          <p:cNvPr id="84" name="图像"/>
          <p:cNvSpPr>
            <a:spLocks noGrp="1"/>
          </p:cNvSpPr>
          <p:nvPr>
            <p:ph type="pic" sz="half" idx="22"/>
          </p:nvPr>
        </p:nvSpPr>
        <p:spPr>
          <a:xfrm rot="21600000">
            <a:off x="13285117" y="6292593"/>
            <a:ext cx="13249309" cy="7658101"/>
          </a:xfrm>
          <a:prstGeom prst="rect">
            <a:avLst/>
          </a:prstGeom>
          <a:ln w="9525">
            <a:round/>
          </a:ln>
        </p:spPr>
        <p:txBody>
          <a:bodyPr lIns="91439" tIns="45719" rIns="91439" bIns="45719" anchor="t">
            <a:noAutofit/>
          </a:bodyPr>
          <a:lstStyle/>
          <a:p>
            <a:endParaRPr/>
          </a:p>
        </p:txBody>
      </p:sp>
      <p:sp>
        <p:nvSpPr>
          <p:cNvPr id="85" name="图像"/>
          <p:cNvSpPr>
            <a:spLocks noGrp="1"/>
          </p:cNvSpPr>
          <p:nvPr>
            <p:ph type="pic" idx="23"/>
          </p:nvPr>
        </p:nvSpPr>
        <p:spPr>
          <a:xfrm>
            <a:off x="558800" y="-2946400"/>
            <a:ext cx="15062200" cy="19837400"/>
          </a:xfrm>
          <a:prstGeom prst="rect">
            <a:avLst/>
          </a:prstGeom>
          <a:ln w="9525">
            <a:round/>
          </a:ln>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2387600" y="1790700"/>
            <a:ext cx="19621500" cy="1016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387600" y="355600"/>
            <a:ext cx="19621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11956983" y="13106400"/>
            <a:ext cx="461773" cy="495300"/>
          </a:xfrm>
          <a:prstGeom prst="rect">
            <a:avLst/>
          </a:prstGeom>
          <a:ln w="12700">
            <a:miter lim="400000"/>
          </a:ln>
        </p:spPr>
        <p:txBody>
          <a:bodyPr wrap="none" lIns="50800" tIns="50800" rIns="50800" bIns="50800">
            <a:spAutoFit/>
          </a:bodyPr>
          <a:lstStyle>
            <a:lvl1pPr>
              <a:defRPr sz="2400">
                <a:solidFill>
                  <a:srgbClr val="868686"/>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9pPr>
    </p:titleStyle>
    <p:bodyStyle>
      <a:lvl1pPr marL="889000" marR="0" indent="-889000" algn="l" defTabSz="825500" rtl="0" latinLnBrk="0">
        <a:lnSpc>
          <a:spcPct val="100000"/>
        </a:lnSpc>
        <a:spcBef>
          <a:spcPts val="5900"/>
        </a:spcBef>
        <a:spcAft>
          <a:spcPts val="0"/>
        </a:spcAft>
        <a:buClrTx/>
        <a:buSzPct val="47000"/>
        <a:buFontTx/>
        <a:buBlip>
          <a:blip r:embed="rId14"/>
        </a:buBlip>
        <a:tabLst/>
        <a:defRPr sz="6400" b="0" i="0" u="none" strike="noStrike" cap="none" spc="0" baseline="0">
          <a:solidFill>
            <a:srgbClr val="858585"/>
          </a:solidFill>
          <a:uFillTx/>
          <a:latin typeface="+mn-lt"/>
          <a:ea typeface="+mn-ea"/>
          <a:cs typeface="+mn-cs"/>
          <a:sym typeface="Marker Felt"/>
        </a:defRPr>
      </a:lvl1pPr>
      <a:lvl2pPr marL="1778000" marR="0" indent="-889000" algn="l" defTabSz="825500" rtl="0" latinLnBrk="0">
        <a:lnSpc>
          <a:spcPct val="100000"/>
        </a:lnSpc>
        <a:spcBef>
          <a:spcPts val="5900"/>
        </a:spcBef>
        <a:spcAft>
          <a:spcPts val="0"/>
        </a:spcAft>
        <a:buClrTx/>
        <a:buSzPct val="47000"/>
        <a:buFontTx/>
        <a:buBlip>
          <a:blip r:embed="rId14"/>
        </a:buBlip>
        <a:tabLst/>
        <a:defRPr sz="6400" b="0" i="0" u="none" strike="noStrike" cap="none" spc="0" baseline="0">
          <a:solidFill>
            <a:srgbClr val="858585"/>
          </a:solidFill>
          <a:uFillTx/>
          <a:latin typeface="+mn-lt"/>
          <a:ea typeface="+mn-ea"/>
          <a:cs typeface="+mn-cs"/>
          <a:sym typeface="Marker Felt"/>
        </a:defRPr>
      </a:lvl2pPr>
      <a:lvl3pPr marL="2667000" marR="0" indent="-889000" algn="l" defTabSz="825500" rtl="0" latinLnBrk="0">
        <a:lnSpc>
          <a:spcPct val="100000"/>
        </a:lnSpc>
        <a:spcBef>
          <a:spcPts val="5900"/>
        </a:spcBef>
        <a:spcAft>
          <a:spcPts val="0"/>
        </a:spcAft>
        <a:buClrTx/>
        <a:buSzPct val="47000"/>
        <a:buFontTx/>
        <a:buBlip>
          <a:blip r:embed="rId14"/>
        </a:buBlip>
        <a:tabLst/>
        <a:defRPr sz="6400" b="0" i="0" u="none" strike="noStrike" cap="none" spc="0" baseline="0">
          <a:solidFill>
            <a:srgbClr val="858585"/>
          </a:solidFill>
          <a:uFillTx/>
          <a:latin typeface="+mn-lt"/>
          <a:ea typeface="+mn-ea"/>
          <a:cs typeface="+mn-cs"/>
          <a:sym typeface="Marker Felt"/>
        </a:defRPr>
      </a:lvl3pPr>
      <a:lvl4pPr marL="3556000" marR="0" indent="-889000" algn="l" defTabSz="825500" rtl="0" latinLnBrk="0">
        <a:lnSpc>
          <a:spcPct val="100000"/>
        </a:lnSpc>
        <a:spcBef>
          <a:spcPts val="5900"/>
        </a:spcBef>
        <a:spcAft>
          <a:spcPts val="0"/>
        </a:spcAft>
        <a:buClrTx/>
        <a:buSzPct val="47000"/>
        <a:buFontTx/>
        <a:buBlip>
          <a:blip r:embed="rId14"/>
        </a:buBlip>
        <a:tabLst/>
        <a:defRPr sz="6400" b="0" i="0" u="none" strike="noStrike" cap="none" spc="0" baseline="0">
          <a:solidFill>
            <a:srgbClr val="858585"/>
          </a:solidFill>
          <a:uFillTx/>
          <a:latin typeface="+mn-lt"/>
          <a:ea typeface="+mn-ea"/>
          <a:cs typeface="+mn-cs"/>
          <a:sym typeface="Marker Felt"/>
        </a:defRPr>
      </a:lvl4pPr>
      <a:lvl5pPr marL="4445000" marR="0" indent="-889000" algn="l" defTabSz="825500" rtl="0" latinLnBrk="0">
        <a:lnSpc>
          <a:spcPct val="100000"/>
        </a:lnSpc>
        <a:spcBef>
          <a:spcPts val="5900"/>
        </a:spcBef>
        <a:spcAft>
          <a:spcPts val="0"/>
        </a:spcAft>
        <a:buClrTx/>
        <a:buSzPct val="47000"/>
        <a:buFontTx/>
        <a:buBlip>
          <a:blip r:embed="rId14"/>
        </a:buBlip>
        <a:tabLst/>
        <a:defRPr sz="6400" b="0" i="0" u="none" strike="noStrike" cap="none" spc="0" baseline="0">
          <a:solidFill>
            <a:srgbClr val="858585"/>
          </a:solidFill>
          <a:uFillTx/>
          <a:latin typeface="+mn-lt"/>
          <a:ea typeface="+mn-ea"/>
          <a:cs typeface="+mn-cs"/>
          <a:sym typeface="Marker Felt"/>
        </a:defRPr>
      </a:lvl5pPr>
      <a:lvl6pPr marL="5334000" marR="0" indent="-889000" algn="l" defTabSz="825500" rtl="0" latinLnBrk="0">
        <a:lnSpc>
          <a:spcPct val="100000"/>
        </a:lnSpc>
        <a:spcBef>
          <a:spcPts val="5900"/>
        </a:spcBef>
        <a:spcAft>
          <a:spcPts val="0"/>
        </a:spcAft>
        <a:buClrTx/>
        <a:buSzPct val="47000"/>
        <a:buFontTx/>
        <a:buBlip>
          <a:blip r:embed="rId14"/>
        </a:buBlip>
        <a:tabLst/>
        <a:defRPr sz="6400" b="0" i="0" u="none" strike="noStrike" cap="none" spc="0" baseline="0">
          <a:solidFill>
            <a:srgbClr val="858585"/>
          </a:solidFill>
          <a:uFillTx/>
          <a:latin typeface="+mn-lt"/>
          <a:ea typeface="+mn-ea"/>
          <a:cs typeface="+mn-cs"/>
          <a:sym typeface="Marker Felt"/>
        </a:defRPr>
      </a:lvl6pPr>
      <a:lvl7pPr marL="6223000" marR="0" indent="-889000" algn="l" defTabSz="825500" rtl="0" latinLnBrk="0">
        <a:lnSpc>
          <a:spcPct val="100000"/>
        </a:lnSpc>
        <a:spcBef>
          <a:spcPts val="5900"/>
        </a:spcBef>
        <a:spcAft>
          <a:spcPts val="0"/>
        </a:spcAft>
        <a:buClrTx/>
        <a:buSzPct val="47000"/>
        <a:buFontTx/>
        <a:buBlip>
          <a:blip r:embed="rId14"/>
        </a:buBlip>
        <a:tabLst/>
        <a:defRPr sz="6400" b="0" i="0" u="none" strike="noStrike" cap="none" spc="0" baseline="0">
          <a:solidFill>
            <a:srgbClr val="858585"/>
          </a:solidFill>
          <a:uFillTx/>
          <a:latin typeface="+mn-lt"/>
          <a:ea typeface="+mn-ea"/>
          <a:cs typeface="+mn-cs"/>
          <a:sym typeface="Marker Felt"/>
        </a:defRPr>
      </a:lvl7pPr>
      <a:lvl8pPr marL="7112000" marR="0" indent="-889000" algn="l" defTabSz="825500" rtl="0" latinLnBrk="0">
        <a:lnSpc>
          <a:spcPct val="100000"/>
        </a:lnSpc>
        <a:spcBef>
          <a:spcPts val="5900"/>
        </a:spcBef>
        <a:spcAft>
          <a:spcPts val="0"/>
        </a:spcAft>
        <a:buClrTx/>
        <a:buSzPct val="47000"/>
        <a:buFontTx/>
        <a:buBlip>
          <a:blip r:embed="rId14"/>
        </a:buBlip>
        <a:tabLst/>
        <a:defRPr sz="6400" b="0" i="0" u="none" strike="noStrike" cap="none" spc="0" baseline="0">
          <a:solidFill>
            <a:srgbClr val="858585"/>
          </a:solidFill>
          <a:uFillTx/>
          <a:latin typeface="+mn-lt"/>
          <a:ea typeface="+mn-ea"/>
          <a:cs typeface="+mn-cs"/>
          <a:sym typeface="Marker Felt"/>
        </a:defRPr>
      </a:lvl8pPr>
      <a:lvl9pPr marL="8001000" marR="0" indent="-889000" algn="l" defTabSz="825500" rtl="0" latinLnBrk="0">
        <a:lnSpc>
          <a:spcPct val="100000"/>
        </a:lnSpc>
        <a:spcBef>
          <a:spcPts val="5900"/>
        </a:spcBef>
        <a:spcAft>
          <a:spcPts val="0"/>
        </a:spcAft>
        <a:buClrTx/>
        <a:buSzPct val="47000"/>
        <a:buFontTx/>
        <a:buBlip>
          <a:blip r:embed="rId14"/>
        </a:buBlip>
        <a:tabLst/>
        <a:defRPr sz="6400" b="0" i="0" u="none" strike="noStrike" cap="none" spc="0" baseline="0">
          <a:solidFill>
            <a:srgbClr val="858585"/>
          </a:solidFill>
          <a:uFillTx/>
          <a:latin typeface="+mn-lt"/>
          <a:ea typeface="+mn-ea"/>
          <a:cs typeface="+mn-cs"/>
          <a:sym typeface="Marker Fel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Marker Fe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letstodo"/>
          <p:cNvSpPr txBox="1">
            <a:spLocks noGrp="1"/>
          </p:cNvSpPr>
          <p:nvPr>
            <p:ph type="title"/>
          </p:nvPr>
        </p:nvSpPr>
        <p:spPr>
          <a:xfrm>
            <a:off x="2387600" y="2644530"/>
            <a:ext cx="19621500" cy="2400300"/>
          </a:xfrm>
          <a:prstGeom prst="rect">
            <a:avLst/>
          </a:prstGeom>
        </p:spPr>
        <p:txBody>
          <a:bodyPr/>
          <a:lstStyle/>
          <a:p>
            <a:r>
              <a:rPr lang="en-US" dirty="0" err="1"/>
              <a:t>L</a:t>
            </a:r>
            <a:r>
              <a:rPr dirty="0" err="1"/>
              <a:t>ets</a:t>
            </a:r>
            <a:r>
              <a:rPr lang="en-US" dirty="0" err="1"/>
              <a:t>T</a:t>
            </a:r>
            <a:r>
              <a:rPr dirty="0" err="1"/>
              <a:t>o</a:t>
            </a:r>
            <a:r>
              <a:rPr lang="en-US" dirty="0" err="1"/>
              <a:t>D</a:t>
            </a:r>
            <a:r>
              <a:rPr dirty="0" err="1"/>
              <a:t>o</a:t>
            </a:r>
            <a:endParaRPr dirty="0"/>
          </a:p>
        </p:txBody>
      </p:sp>
      <p:sp>
        <p:nvSpPr>
          <p:cNvPr id="121" name="软件工程"/>
          <p:cNvSpPr txBox="1">
            <a:spLocks noGrp="1"/>
          </p:cNvSpPr>
          <p:nvPr>
            <p:ph type="body" sz="quarter" idx="1"/>
          </p:nvPr>
        </p:nvSpPr>
        <p:spPr>
          <a:xfrm>
            <a:off x="2447826" y="6815993"/>
            <a:ext cx="19621500" cy="1790700"/>
          </a:xfrm>
          <a:prstGeom prst="rect">
            <a:avLst/>
          </a:prstGeom>
        </p:spPr>
        <p:txBody>
          <a:bodyPr/>
          <a:lstStyle/>
          <a:p>
            <a:r>
              <a:rPr dirty="0" err="1"/>
              <a:t>软件工程</a:t>
            </a:r>
            <a:r>
              <a:rPr lang="zh-CN" altLang="en-US" dirty="0"/>
              <a:t>第十组</a:t>
            </a:r>
            <a:endParaRPr dirty="0"/>
          </a:p>
        </p:txBody>
      </p:sp>
      <p:sp>
        <p:nvSpPr>
          <p:cNvPr id="3" name="图片占位符 2">
            <a:extLst>
              <a:ext uri="{FF2B5EF4-FFF2-40B4-BE49-F238E27FC236}">
                <a16:creationId xmlns:a16="http://schemas.microsoft.com/office/drawing/2014/main" id="{F6B51409-9228-4C9B-BD7D-A75AA28360B7}"/>
              </a:ext>
            </a:extLst>
          </p:cNvPr>
          <p:cNvSpPr>
            <a:spLocks noGrp="1"/>
          </p:cNvSpPr>
          <p:nvPr>
            <p:ph type="pic" idx="21"/>
          </p:nvPr>
        </p:nvSpPr>
        <p:spPr/>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2.3约定"/>
          <p:cNvSpPr txBox="1">
            <a:spLocks noGrp="1"/>
          </p:cNvSpPr>
          <p:nvPr>
            <p:ph type="title"/>
          </p:nvPr>
        </p:nvSpPr>
        <p:spPr>
          <a:prstGeom prst="rect">
            <a:avLst/>
          </a:prstGeom>
          <a:solidFill>
            <a:schemeClr val="accent1">
              <a:hueOff val="-313507"/>
              <a:satOff val="34334"/>
              <a:lumOff val="-8266"/>
              <a:alpha val="62000"/>
            </a:schemeClr>
          </a:solidFill>
        </p:spPr>
        <p:txBody>
          <a:bodyPr/>
          <a:lstStyle>
            <a:lvl1pPr>
              <a:defRPr sz="5000">
                <a:solidFill>
                  <a:srgbClr val="FFFFFF"/>
                </a:solidFill>
              </a:defRPr>
            </a:lvl1pPr>
          </a:lstStyle>
          <a:p>
            <a:r>
              <a:t>2.3约定</a:t>
            </a:r>
          </a:p>
        </p:txBody>
      </p:sp>
      <p:sp>
        <p:nvSpPr>
          <p:cNvPr id="149" name="（1） 所有命名具有描述性，杜绝拼音或者拼音英文混杂的命名方式…"/>
          <p:cNvSpPr txBox="1">
            <a:spLocks noGrp="1"/>
          </p:cNvSpPr>
          <p:nvPr>
            <p:ph type="body" idx="1"/>
          </p:nvPr>
        </p:nvSpPr>
        <p:spPr>
          <a:prstGeom prst="rect">
            <a:avLst/>
          </a:prstGeom>
          <a:ln w="9525">
            <a:round/>
          </a:ln>
        </p:spPr>
        <p:txBody>
          <a:bodyPr/>
          <a:lstStyle/>
          <a:p>
            <a:pPr marL="0" indent="0" algn="ctr">
              <a:spcBef>
                <a:spcPts val="0"/>
              </a:spcBef>
              <a:buSzTx/>
              <a:buNone/>
              <a:defRPr sz="5000"/>
            </a:pPr>
            <a:r>
              <a:t>（1） 所有命名具有描述性，杜绝拼音或者拼音英文混杂的命名方式</a:t>
            </a:r>
            <a:endParaRPr sz="1800"/>
          </a:p>
          <a:p>
            <a:pPr marL="0" indent="0" algn="ctr">
              <a:spcBef>
                <a:spcPts val="0"/>
              </a:spcBef>
              <a:buSzTx/>
              <a:buNone/>
              <a:defRPr sz="5000"/>
            </a:pPr>
            <a:r>
              <a:t>（2） 字符集采用UTF-8</a:t>
            </a:r>
            <a:endParaRPr sz="1800"/>
          </a:p>
          <a:p>
            <a:pPr marL="0" indent="0" algn="ctr">
              <a:spcBef>
                <a:spcPts val="0"/>
              </a:spcBef>
              <a:buSzTx/>
              <a:buNone/>
              <a:defRPr sz="5000"/>
            </a:pPr>
            <a:r>
              <a:t>（3） 所有数据表第一个字段都是系统内部使用主键列，自增字段，不可空，名称为id，确保不把此字段暴露给最终用户</a:t>
            </a:r>
            <a:endParaRPr sz="1800"/>
          </a:p>
          <a:p>
            <a:pPr marL="0" indent="0" algn="ctr">
              <a:spcBef>
                <a:spcPts val="0"/>
              </a:spcBef>
              <a:buSzTx/>
              <a:buNone/>
              <a:defRPr sz="5000"/>
            </a:pPr>
            <a:r>
              <a:t>（4） 除特别说明外，所有字段默认都设置不允许为空，需要设置默认值</a:t>
            </a:r>
            <a:endParaRPr sz="1800"/>
          </a:p>
          <a:p>
            <a:pPr marL="0" indent="0" algn="ctr">
              <a:spcBef>
                <a:spcPts val="0"/>
              </a:spcBef>
              <a:buSzTx/>
              <a:buNone/>
              <a:defRPr sz="5000"/>
            </a:pPr>
            <a:r>
              <a:t>（5） 所有普通索引的命名都是表名加设置索引的字段名组合，多重索引的命名采用表名_字段1名_字段2名的方式</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3.结构设计"/>
          <p:cNvSpPr txBox="1">
            <a:spLocks noGrp="1"/>
          </p:cNvSpPr>
          <p:nvPr>
            <p:ph type="ctrTitle"/>
          </p:nvPr>
        </p:nvSpPr>
        <p:spPr>
          <a:prstGeom prst="rect">
            <a:avLst/>
          </a:prstGeom>
          <a:blipFill>
            <a:blip r:embed="rId2"/>
          </a:blipFill>
          <a:ln w="9525">
            <a:round/>
          </a:ln>
        </p:spPr>
        <p:txBody>
          <a:bodyPr/>
          <a:lstStyle>
            <a:lvl1pPr>
              <a:defRPr sz="5000">
                <a:solidFill>
                  <a:srgbClr val="FFFFFF"/>
                </a:solidFill>
              </a:defRPr>
            </a:lvl1pPr>
          </a:lstStyle>
          <a:p>
            <a:r>
              <a:t>3.结构设计</a:t>
            </a:r>
          </a:p>
        </p:txBody>
      </p:sp>
      <p:sp>
        <p:nvSpPr>
          <p:cNvPr id="152" name="3.1概念结构设计"/>
          <p:cNvSpPr txBox="1">
            <a:spLocks noGrp="1"/>
          </p:cNvSpPr>
          <p:nvPr>
            <p:ph type="subTitle" sz="quarter" idx="1"/>
          </p:nvPr>
        </p:nvSpPr>
        <p:spPr>
          <a:prstGeom prst="rect">
            <a:avLst/>
          </a:prstGeom>
          <a:blipFill>
            <a:blip r:embed="rId3"/>
          </a:blipFill>
          <a:ln w="9525">
            <a:round/>
          </a:ln>
        </p:spPr>
        <p:txBody>
          <a:bodyPr/>
          <a:lstStyle>
            <a:lvl1pPr>
              <a:defRPr sz="5000">
                <a:solidFill>
                  <a:srgbClr val="FFFFFF"/>
                </a:solidFill>
              </a:defRPr>
            </a:lvl1pPr>
          </a:lstStyle>
          <a:p>
            <a:r>
              <a:rPr dirty="0"/>
              <a:t>3.1概念结构设计</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IMG_0015.png" descr="IMG_0015.png"/>
          <p:cNvPicPr>
            <a:picLocks noGrp="1" noChangeAspect="1"/>
          </p:cNvPicPr>
          <p:nvPr>
            <p:ph type="pic" idx="21"/>
          </p:nvPr>
        </p:nvPicPr>
        <p:blipFill>
          <a:blip r:embed="rId2"/>
          <a:srcRect/>
          <a:stretch>
            <a:fillRect/>
          </a:stretch>
        </p:blipFill>
        <p:spPr>
          <a:xfrm>
            <a:off x="0" y="0"/>
            <a:ext cx="13972718" cy="13774367"/>
          </a:xfrm>
          <a:prstGeom prst="rect">
            <a:avLst/>
          </a:prstGeom>
        </p:spPr>
      </p:pic>
      <p:sp>
        <p:nvSpPr>
          <p:cNvPr id="4" name="文本框 3">
            <a:extLst>
              <a:ext uri="{FF2B5EF4-FFF2-40B4-BE49-F238E27FC236}">
                <a16:creationId xmlns:a16="http://schemas.microsoft.com/office/drawing/2014/main" id="{A9659717-8D55-45DD-8186-ABE1586CFD96}"/>
              </a:ext>
            </a:extLst>
          </p:cNvPr>
          <p:cNvSpPr txBox="1"/>
          <p:nvPr/>
        </p:nvSpPr>
        <p:spPr>
          <a:xfrm>
            <a:off x="14324410" y="327720"/>
            <a:ext cx="9014770" cy="133882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spcBef>
                <a:spcPts val="0"/>
              </a:spcBef>
              <a:buSzTx/>
              <a:buNone/>
              <a:defRPr sz="5000"/>
            </a:pPr>
            <a:r>
              <a:rPr lang="en-US" altLang="zh-CN" sz="4800" b="1" dirty="0"/>
              <a:t>A.</a:t>
            </a:r>
            <a:r>
              <a:rPr lang="zh-CN" altLang="en-US" sz="4800" b="1" dirty="0"/>
              <a:t>用户拥有</a:t>
            </a:r>
            <a:r>
              <a:rPr lang="zh-CN" altLang="en-US" sz="4800" dirty="0"/>
              <a:t>：</a:t>
            </a:r>
            <a:r>
              <a:rPr lang="en-US" altLang="zh-CN" sz="4800" dirty="0"/>
              <a:t>id</a:t>
            </a:r>
            <a:r>
              <a:rPr lang="zh-CN" altLang="en-US" sz="4800" dirty="0"/>
              <a:t>标识、用户名、密码、真实姓名、身份证号 五个属性，其中</a:t>
            </a:r>
            <a:r>
              <a:rPr lang="en-US" altLang="zh-CN" sz="4800" dirty="0"/>
              <a:t>id</a:t>
            </a:r>
            <a:r>
              <a:rPr lang="zh-CN" altLang="en-US" sz="4800" dirty="0"/>
              <a:t>作为主键。</a:t>
            </a:r>
          </a:p>
          <a:p>
            <a:pPr marL="0" indent="0" algn="ctr">
              <a:spcBef>
                <a:spcPts val="0"/>
              </a:spcBef>
              <a:buSzTx/>
              <a:buNone/>
              <a:defRPr sz="5000"/>
            </a:pPr>
            <a:r>
              <a:rPr lang="en-US" altLang="zh-CN" sz="4800" b="1" dirty="0"/>
              <a:t>B.</a:t>
            </a:r>
            <a:r>
              <a:rPr lang="zh-CN" altLang="en-US" sz="4800" b="1" dirty="0"/>
              <a:t>时钟</a:t>
            </a:r>
            <a:r>
              <a:rPr lang="zh-CN" altLang="en-US" sz="4800" dirty="0"/>
              <a:t>：时间长度、动画模式、用户</a:t>
            </a:r>
            <a:r>
              <a:rPr lang="en-US" altLang="zh-CN" sz="4800" dirty="0"/>
              <a:t>id</a:t>
            </a:r>
            <a:r>
              <a:rPr lang="zh-CN" altLang="en-US" sz="4800" dirty="0"/>
              <a:t> 三个属性，其中</a:t>
            </a:r>
            <a:r>
              <a:rPr lang="en-US" altLang="zh-CN" sz="4800" dirty="0"/>
              <a:t>id</a:t>
            </a:r>
            <a:r>
              <a:rPr lang="zh-CN" altLang="en-US" sz="4800" dirty="0"/>
              <a:t>作为主键。</a:t>
            </a:r>
          </a:p>
          <a:p>
            <a:pPr marL="0" indent="0" algn="ctr">
              <a:spcBef>
                <a:spcPts val="0"/>
              </a:spcBef>
              <a:buSzTx/>
              <a:buNone/>
              <a:defRPr sz="5000"/>
            </a:pPr>
            <a:r>
              <a:rPr lang="en-US" altLang="zh-CN" sz="4800" b="1" dirty="0"/>
              <a:t>C.</a:t>
            </a:r>
            <a:r>
              <a:rPr lang="zh-CN" altLang="en-US" sz="4800" b="1" dirty="0"/>
              <a:t>事件</a:t>
            </a:r>
            <a:r>
              <a:rPr lang="zh-CN" altLang="en-US" sz="4800" dirty="0"/>
              <a:t>：</a:t>
            </a:r>
            <a:r>
              <a:rPr lang="en-US" altLang="zh-CN" sz="4800" dirty="0"/>
              <a:t>id</a:t>
            </a:r>
            <a:r>
              <a:rPr lang="zh-CN" altLang="en-US" sz="4800" dirty="0"/>
              <a:t>标识、事件优先级、日期、是否循环、完成与否、奖励、微信用户名 七个属性，</a:t>
            </a:r>
            <a:r>
              <a:rPr lang="en-US" altLang="zh-CN" sz="4800" dirty="0"/>
              <a:t>id</a:t>
            </a:r>
            <a:r>
              <a:rPr lang="zh-CN" altLang="en-US" sz="4800" dirty="0"/>
              <a:t>作主键。</a:t>
            </a:r>
          </a:p>
          <a:p>
            <a:pPr marL="0" indent="0" algn="ctr">
              <a:spcBef>
                <a:spcPts val="0"/>
              </a:spcBef>
              <a:buSzTx/>
              <a:buNone/>
              <a:defRPr sz="5000"/>
            </a:pPr>
            <a:r>
              <a:rPr lang="en-US" altLang="zh-CN" sz="4800" b="1" dirty="0"/>
              <a:t>D.</a:t>
            </a:r>
            <a:r>
              <a:rPr lang="zh-CN" altLang="en-US" sz="4800" b="1" dirty="0"/>
              <a:t>提醒事项</a:t>
            </a:r>
            <a:r>
              <a:rPr lang="zh-CN" altLang="en-US" sz="4800" dirty="0"/>
              <a:t>：</a:t>
            </a:r>
            <a:r>
              <a:rPr lang="en-US" altLang="zh-CN" sz="4800" dirty="0"/>
              <a:t>id</a:t>
            </a:r>
            <a:r>
              <a:rPr lang="zh-CN" altLang="en-US" sz="4800" dirty="0"/>
              <a:t>标识、提醒事件、提醒方式 三个属性，</a:t>
            </a:r>
            <a:r>
              <a:rPr lang="en-US" altLang="zh-CN" sz="4800" dirty="0"/>
              <a:t>id</a:t>
            </a:r>
            <a:r>
              <a:rPr lang="zh-CN" altLang="en-US" sz="4800" dirty="0"/>
              <a:t>作为主键。</a:t>
            </a:r>
          </a:p>
          <a:p>
            <a:pPr marL="0" indent="0" algn="ctr">
              <a:spcBef>
                <a:spcPts val="0"/>
              </a:spcBef>
              <a:buSzTx/>
              <a:buNone/>
              <a:defRPr sz="5000"/>
            </a:pPr>
            <a:r>
              <a:rPr lang="en-US" altLang="zh-CN" sz="4800" b="1" dirty="0"/>
              <a:t>E.</a:t>
            </a:r>
            <a:r>
              <a:rPr lang="zh-CN" altLang="en-US" sz="4800" b="1" dirty="0"/>
              <a:t>设置</a:t>
            </a:r>
            <a:r>
              <a:rPr lang="zh-CN" altLang="en-US" sz="4800" dirty="0"/>
              <a:t>：</a:t>
            </a:r>
            <a:r>
              <a:rPr lang="en-US" altLang="zh-CN" sz="4800" dirty="0"/>
              <a:t>id</a:t>
            </a:r>
            <a:r>
              <a:rPr lang="zh-CN" altLang="en-US" sz="4800" dirty="0"/>
              <a:t>标识、垃圾篓、完成列表、反馈 四个属性，</a:t>
            </a:r>
            <a:r>
              <a:rPr lang="en-US" altLang="zh-CN" sz="4800" dirty="0"/>
              <a:t>id</a:t>
            </a:r>
            <a:r>
              <a:rPr lang="zh-CN" altLang="en-US" sz="4800" dirty="0"/>
              <a:t>作为主键。</a:t>
            </a:r>
          </a:p>
          <a:p>
            <a:pPr marL="0" indent="0" algn="ctr">
              <a:spcBef>
                <a:spcPts val="0"/>
              </a:spcBef>
              <a:buSzTx/>
              <a:buNone/>
              <a:defRPr sz="5000"/>
            </a:pPr>
            <a:r>
              <a:rPr lang="en-US" altLang="zh-CN" sz="4800" b="1" dirty="0"/>
              <a:t>F.</a:t>
            </a:r>
            <a:r>
              <a:rPr lang="zh-CN" altLang="en-US" sz="4800" b="1" dirty="0"/>
              <a:t>日历</a:t>
            </a:r>
            <a:r>
              <a:rPr lang="zh-CN" altLang="en-US" sz="4800" dirty="0"/>
              <a:t>：</a:t>
            </a:r>
            <a:r>
              <a:rPr lang="en-US" altLang="zh-CN" sz="4800" dirty="0"/>
              <a:t>id</a:t>
            </a:r>
            <a:r>
              <a:rPr lang="zh-CN" altLang="en-US" sz="4800" dirty="0"/>
              <a:t>标识、当天事项、浏览三个属性，</a:t>
            </a:r>
            <a:r>
              <a:rPr lang="en-US" altLang="zh-CN" sz="4800" dirty="0"/>
              <a:t>id</a:t>
            </a:r>
            <a:r>
              <a:rPr lang="zh-CN" altLang="en-US" sz="4800" dirty="0"/>
              <a:t>作为主键。</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G_0016.png" descr="IMG_0016.png"/>
          <p:cNvPicPr>
            <a:picLocks noGrp="1"/>
          </p:cNvPicPr>
          <p:nvPr>
            <p:ph type="pic" idx="21"/>
          </p:nvPr>
        </p:nvPicPr>
        <p:blipFill>
          <a:blip r:embed="rId2"/>
          <a:stretch>
            <a:fillRect/>
          </a:stretch>
        </p:blipFill>
        <p:spPr>
          <a:xfrm>
            <a:off x="3103760" y="2671884"/>
            <a:ext cx="17415455" cy="10478620"/>
          </a:xfrm>
          <a:prstGeom prst="rect">
            <a:avLst/>
          </a:prstGeom>
        </p:spPr>
      </p:pic>
      <p:sp>
        <p:nvSpPr>
          <p:cNvPr id="160" name="3.2逻辑结构设计"/>
          <p:cNvSpPr txBox="1">
            <a:spLocks noGrp="1"/>
          </p:cNvSpPr>
          <p:nvPr>
            <p:ph type="body" sz="quarter" idx="1"/>
          </p:nvPr>
        </p:nvSpPr>
        <p:spPr>
          <a:xfrm>
            <a:off x="2000738" y="881184"/>
            <a:ext cx="19621500" cy="1790700"/>
          </a:xfrm>
          <a:prstGeom prst="rect">
            <a:avLst/>
          </a:prstGeom>
          <a:blipFill>
            <a:blip r:embed="rId3"/>
          </a:blipFill>
          <a:ln w="9525">
            <a:round/>
          </a:ln>
        </p:spPr>
        <p:txBody>
          <a:bodyPr/>
          <a:lstStyle>
            <a:lvl1pPr>
              <a:defRPr sz="5000">
                <a:solidFill>
                  <a:srgbClr val="FFFFFF"/>
                </a:solidFill>
              </a:defRPr>
            </a:lvl1pPr>
          </a:lstStyle>
          <a:p>
            <a:r>
              <a:rPr dirty="0"/>
              <a:t>3.2逻辑结构设计</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IMG_0018.png" descr="IMG_0018.png"/>
          <p:cNvPicPr>
            <a:picLocks noGrp="1"/>
          </p:cNvPicPr>
          <p:nvPr>
            <p:ph type="pic" idx="21"/>
          </p:nvPr>
        </p:nvPicPr>
        <p:blipFill>
          <a:blip r:embed="rId2"/>
          <a:stretch>
            <a:fillRect/>
          </a:stretch>
        </p:blipFill>
        <p:spPr>
          <a:xfrm rot="21600000">
            <a:off x="298866" y="5260004"/>
            <a:ext cx="9954923" cy="4821973"/>
          </a:xfrm>
          <a:prstGeom prst="rect">
            <a:avLst/>
          </a:prstGeom>
        </p:spPr>
      </p:pic>
      <p:pic>
        <p:nvPicPr>
          <p:cNvPr id="165" name="IMG_0019.png" descr="IMG_0019.png"/>
          <p:cNvPicPr>
            <a:picLocks noGrp="1"/>
          </p:cNvPicPr>
          <p:nvPr>
            <p:ph type="pic" idx="22"/>
          </p:nvPr>
        </p:nvPicPr>
        <p:blipFill>
          <a:blip r:embed="rId3"/>
          <a:stretch>
            <a:fillRect/>
          </a:stretch>
        </p:blipFill>
        <p:spPr>
          <a:xfrm rot="21600000">
            <a:off x="298867" y="9809459"/>
            <a:ext cx="16902472" cy="4012015"/>
          </a:xfrm>
          <a:prstGeom prst="rect">
            <a:avLst/>
          </a:prstGeom>
        </p:spPr>
      </p:pic>
      <p:pic>
        <p:nvPicPr>
          <p:cNvPr id="166" name="IMG_0017.png" descr="IMG_0017.png"/>
          <p:cNvPicPr>
            <a:picLocks noGrp="1"/>
          </p:cNvPicPr>
          <p:nvPr>
            <p:ph type="pic" idx="23"/>
          </p:nvPr>
        </p:nvPicPr>
        <p:blipFill>
          <a:blip r:embed="rId4"/>
          <a:stretch>
            <a:fillRect/>
          </a:stretch>
        </p:blipFill>
        <p:spPr>
          <a:xfrm>
            <a:off x="298865" y="2169115"/>
            <a:ext cx="13648361" cy="3474854"/>
          </a:xfrm>
          <a:prstGeom prst="rect">
            <a:avLst/>
          </a:prstGeom>
        </p:spPr>
      </p:pic>
      <p:sp>
        <p:nvSpPr>
          <p:cNvPr id="5" name="3.3物理结构设计">
            <a:extLst>
              <a:ext uri="{FF2B5EF4-FFF2-40B4-BE49-F238E27FC236}">
                <a16:creationId xmlns:a16="http://schemas.microsoft.com/office/drawing/2014/main" id="{73470EEC-110B-4FFF-BA1B-5A0F91641045}"/>
              </a:ext>
            </a:extLst>
          </p:cNvPr>
          <p:cNvSpPr txBox="1">
            <a:spLocks/>
          </p:cNvSpPr>
          <p:nvPr/>
        </p:nvSpPr>
        <p:spPr>
          <a:xfrm>
            <a:off x="3178907" y="659423"/>
            <a:ext cx="16902473" cy="1259503"/>
          </a:xfrm>
          <a:prstGeom prst="rect">
            <a:avLst/>
          </a:prstGeom>
          <a:blipFill>
            <a:blip r:embed="rId5"/>
          </a:blipFill>
          <a:ln w="9525">
            <a:round/>
          </a:ln>
        </p:spPr>
        <p:txBody>
          <a:bodyPr/>
          <a:lstStyle>
            <a:lvl1pPr marL="0" marR="0" indent="0" algn="ctr" defTabSz="825500" rtl="0" latinLnBrk="0">
              <a:lnSpc>
                <a:spcPct val="10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Marker Fel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45A7DE"/>
                </a:solidFill>
                <a:uFillTx/>
                <a:latin typeface="+mn-lt"/>
                <a:ea typeface="+mn-ea"/>
                <a:cs typeface="+mn-cs"/>
                <a:sym typeface="Marker Felt"/>
              </a:defRPr>
            </a:lvl9pPr>
          </a:lstStyle>
          <a:p>
            <a:pPr hangingPunct="1"/>
            <a:r>
              <a:rPr lang="en-US" altLang="zh-CN"/>
              <a:t>3.3</a:t>
            </a:r>
            <a:r>
              <a:rPr lang="zh-CN" altLang="en-US"/>
              <a:t>物理结构设计</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IMG_0021.png" descr="IMG_0021.png"/>
          <p:cNvPicPr>
            <a:picLocks noGrp="1"/>
          </p:cNvPicPr>
          <p:nvPr>
            <p:ph type="pic" idx="21"/>
          </p:nvPr>
        </p:nvPicPr>
        <p:blipFill>
          <a:blip r:embed="rId2"/>
          <a:stretch>
            <a:fillRect/>
          </a:stretch>
        </p:blipFill>
        <p:spPr>
          <a:xfrm rot="21600000">
            <a:off x="645262" y="2992106"/>
            <a:ext cx="14889276" cy="4563858"/>
          </a:xfrm>
          <a:prstGeom prst="rect">
            <a:avLst/>
          </a:prstGeom>
        </p:spPr>
      </p:pic>
      <p:pic>
        <p:nvPicPr>
          <p:cNvPr id="169" name="IMG_0022.png" descr="IMG_0022.png"/>
          <p:cNvPicPr>
            <a:picLocks noGrp="1"/>
          </p:cNvPicPr>
          <p:nvPr>
            <p:ph type="pic" idx="22"/>
          </p:nvPr>
        </p:nvPicPr>
        <p:blipFill>
          <a:blip r:embed="rId3"/>
          <a:stretch>
            <a:fillRect/>
          </a:stretch>
        </p:blipFill>
        <p:spPr>
          <a:xfrm rot="21600000">
            <a:off x="713709" y="7632374"/>
            <a:ext cx="20454407" cy="5029852"/>
          </a:xfrm>
          <a:prstGeom prst="rect">
            <a:avLst/>
          </a:prstGeom>
        </p:spPr>
      </p:pic>
      <p:pic>
        <p:nvPicPr>
          <p:cNvPr id="170" name="IMG_0020.png" descr="IMG_0020.png"/>
          <p:cNvPicPr>
            <a:picLocks noGrp="1"/>
          </p:cNvPicPr>
          <p:nvPr>
            <p:ph type="pic" idx="23"/>
          </p:nvPr>
        </p:nvPicPr>
        <p:blipFill>
          <a:blip r:embed="rId4"/>
          <a:stretch>
            <a:fillRect/>
          </a:stretch>
        </p:blipFill>
        <p:spPr>
          <a:xfrm>
            <a:off x="412981" y="-210088"/>
            <a:ext cx="13130967" cy="3314089"/>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4.应用设计"/>
          <p:cNvSpPr txBox="1">
            <a:spLocks noGrp="1"/>
          </p:cNvSpPr>
          <p:nvPr>
            <p:ph type="ctrTitle"/>
          </p:nvPr>
        </p:nvSpPr>
        <p:spPr>
          <a:prstGeom prst="rect">
            <a:avLst/>
          </a:prstGeom>
          <a:blipFill>
            <a:blip r:embed="rId2"/>
          </a:blipFill>
          <a:ln w="9525">
            <a:round/>
          </a:ln>
        </p:spPr>
        <p:txBody>
          <a:bodyPr/>
          <a:lstStyle>
            <a:lvl1pPr>
              <a:defRPr sz="5000">
                <a:solidFill>
                  <a:srgbClr val="FFFFFF"/>
                </a:solidFill>
              </a:defRPr>
            </a:lvl1pPr>
          </a:lstStyle>
          <a:p>
            <a:r>
              <a:t>4.应用设计</a:t>
            </a:r>
          </a:p>
        </p:txBody>
      </p:sp>
      <p:sp>
        <p:nvSpPr>
          <p:cNvPr id="173" name="4.1数据字典设计"/>
          <p:cNvSpPr txBox="1">
            <a:spLocks noGrp="1"/>
          </p:cNvSpPr>
          <p:nvPr>
            <p:ph type="subTitle" sz="quarter" idx="1"/>
          </p:nvPr>
        </p:nvSpPr>
        <p:spPr>
          <a:prstGeom prst="rect">
            <a:avLst/>
          </a:prstGeom>
          <a:blipFill>
            <a:blip r:embed="rId3"/>
          </a:blipFill>
          <a:ln w="9525">
            <a:round/>
          </a:ln>
        </p:spPr>
        <p:txBody>
          <a:bodyPr/>
          <a:lstStyle>
            <a:lvl1pPr>
              <a:defRPr sz="5000">
                <a:solidFill>
                  <a:srgbClr val="FFFFFF"/>
                </a:solidFill>
              </a:defRPr>
            </a:lvl1pPr>
          </a:lstStyle>
          <a:p>
            <a:r>
              <a:t>4.1数据字典设计</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M2(P9XZTESJMHQ3LPVOP9D8.png" descr="M2(P9XZTESJMHQ3LPVOP9D8.png"/>
          <p:cNvPicPr>
            <a:picLocks noGrp="1"/>
          </p:cNvPicPr>
          <p:nvPr>
            <p:ph type="pic" idx="22"/>
          </p:nvPr>
        </p:nvPicPr>
        <p:blipFill>
          <a:blip r:embed="rId2"/>
          <a:stretch>
            <a:fillRect/>
          </a:stretch>
        </p:blipFill>
        <p:spPr>
          <a:xfrm rot="21600000">
            <a:off x="11886471" y="3578527"/>
            <a:ext cx="11549760" cy="1334165"/>
          </a:xfrm>
          <a:prstGeom prst="rect">
            <a:avLst/>
          </a:prstGeom>
        </p:spPr>
      </p:pic>
      <p:pic>
        <p:nvPicPr>
          <p:cNvPr id="177" name="IMG_0024.png" descr="IMG_0024.png"/>
          <p:cNvPicPr>
            <a:picLocks noGrp="1"/>
          </p:cNvPicPr>
          <p:nvPr>
            <p:ph type="pic" idx="23"/>
          </p:nvPr>
        </p:nvPicPr>
        <p:blipFill>
          <a:blip r:embed="rId3"/>
          <a:stretch>
            <a:fillRect/>
          </a:stretch>
        </p:blipFill>
        <p:spPr>
          <a:xfrm>
            <a:off x="299433" y="2151908"/>
            <a:ext cx="11219739" cy="9265903"/>
          </a:xfrm>
          <a:prstGeom prst="rect">
            <a:avLst/>
          </a:prstGeom>
        </p:spPr>
      </p:pic>
      <p:pic>
        <p:nvPicPr>
          <p:cNvPr id="178" name="IMG_0026.png" descr="IMG_0026.png"/>
          <p:cNvPicPr>
            <a:picLocks noChangeAspect="1"/>
          </p:cNvPicPr>
          <p:nvPr/>
        </p:nvPicPr>
        <p:blipFill>
          <a:blip r:embed="rId4"/>
          <a:stretch>
            <a:fillRect/>
          </a:stretch>
        </p:blipFill>
        <p:spPr>
          <a:xfrm>
            <a:off x="11869614" y="4747104"/>
            <a:ext cx="11583474" cy="5299107"/>
          </a:xfrm>
          <a:prstGeom prst="rect">
            <a:avLst/>
          </a:prstGeom>
          <a:ln w="12700">
            <a:miter lim="400000"/>
          </a:ln>
        </p:spPr>
      </p:pic>
      <p:sp>
        <p:nvSpPr>
          <p:cNvPr id="5" name="图片占位符 4">
            <a:extLst>
              <a:ext uri="{FF2B5EF4-FFF2-40B4-BE49-F238E27FC236}">
                <a16:creationId xmlns:a16="http://schemas.microsoft.com/office/drawing/2014/main" id="{CC41C8A1-3D4A-4853-AD42-CD808303A75D}"/>
              </a:ext>
            </a:extLst>
          </p:cNvPr>
          <p:cNvSpPr>
            <a:spLocks noGrp="1"/>
          </p:cNvSpPr>
          <p:nvPr>
            <p:ph type="pic" idx="21"/>
          </p:nvPr>
        </p:nvSpPr>
        <p:spPr/>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G_0028.png" descr="IMG_0028.png"/>
          <p:cNvPicPr>
            <a:picLocks noGrp="1"/>
          </p:cNvPicPr>
          <p:nvPr>
            <p:ph type="pic" idx="21"/>
          </p:nvPr>
        </p:nvPicPr>
        <p:blipFill>
          <a:blip r:embed="rId2"/>
          <a:stretch>
            <a:fillRect/>
          </a:stretch>
        </p:blipFill>
        <p:spPr>
          <a:xfrm rot="21600000">
            <a:off x="627186" y="4955821"/>
            <a:ext cx="12402864" cy="5185009"/>
          </a:xfrm>
          <a:prstGeom prst="rect">
            <a:avLst/>
          </a:prstGeom>
        </p:spPr>
      </p:pic>
      <p:pic>
        <p:nvPicPr>
          <p:cNvPr id="181" name="IMG_0027.png" descr="IMG_0027.png"/>
          <p:cNvPicPr>
            <a:picLocks noGrp="1"/>
          </p:cNvPicPr>
          <p:nvPr>
            <p:ph type="pic" idx="23"/>
          </p:nvPr>
        </p:nvPicPr>
        <p:blipFill>
          <a:blip r:embed="rId3"/>
          <a:stretch>
            <a:fillRect/>
          </a:stretch>
        </p:blipFill>
        <p:spPr>
          <a:xfrm>
            <a:off x="724887" y="540814"/>
            <a:ext cx="12204672" cy="4774026"/>
          </a:xfrm>
          <a:prstGeom prst="rect">
            <a:avLst/>
          </a:prstGeom>
        </p:spPr>
      </p:pic>
      <p:pic>
        <p:nvPicPr>
          <p:cNvPr id="4" name="IMG_0025.png" descr="IMG_0025.png">
            <a:extLst>
              <a:ext uri="{FF2B5EF4-FFF2-40B4-BE49-F238E27FC236}">
                <a16:creationId xmlns:a16="http://schemas.microsoft.com/office/drawing/2014/main" id="{79292F81-D352-4A1E-98F8-60DCF48DC6B8}"/>
              </a:ext>
            </a:extLst>
          </p:cNvPr>
          <p:cNvPicPr>
            <a:picLocks/>
          </p:cNvPicPr>
          <p:nvPr/>
        </p:nvPicPr>
        <p:blipFill>
          <a:blip r:embed="rId4"/>
          <a:stretch>
            <a:fillRect/>
          </a:stretch>
        </p:blipFill>
        <p:spPr>
          <a:xfrm>
            <a:off x="12929559" y="386862"/>
            <a:ext cx="11091026" cy="5017661"/>
          </a:xfrm>
          <a:prstGeom prst="rect">
            <a:avLst/>
          </a:prstGeom>
          <a:ln w="9525">
            <a:round/>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4.2安全保密设计"/>
          <p:cNvSpPr txBox="1">
            <a:spLocks noGrp="1"/>
          </p:cNvSpPr>
          <p:nvPr>
            <p:ph type="title"/>
          </p:nvPr>
        </p:nvSpPr>
        <p:spPr>
          <a:prstGeom prst="rect">
            <a:avLst/>
          </a:prstGeom>
          <a:blipFill>
            <a:blip r:embed="rId2"/>
          </a:blipFill>
          <a:ln w="9525">
            <a:round/>
          </a:ln>
        </p:spPr>
        <p:txBody>
          <a:bodyPr/>
          <a:lstStyle>
            <a:lvl1pPr>
              <a:defRPr sz="5000">
                <a:solidFill>
                  <a:srgbClr val="FFFFFF"/>
                </a:solidFill>
              </a:defRPr>
            </a:lvl1pPr>
          </a:lstStyle>
          <a:p>
            <a:r>
              <a:t>4.2安全保密设计</a:t>
            </a:r>
          </a:p>
        </p:txBody>
      </p:sp>
      <p:sp>
        <p:nvSpPr>
          <p:cNvPr id="184" name="确保只允许有一定资格的用户去访问数据库中特定的表或者数据，这主要是通过数据库系统的存取控制实现的。目的是将用户权限等级到数据字典中。用户只访问他有权访问的数据。每当用户进行某些数据的查询、插入、修改、删除等操作时，先对其进行一些检查，主要检查这些用户的操作权限，若用户的操作请求超出了或者不符合系统定义的权限，系统将拒绝用户执行此操作。…"/>
          <p:cNvSpPr txBox="1">
            <a:spLocks noGrp="1"/>
          </p:cNvSpPr>
          <p:nvPr>
            <p:ph type="body" idx="1"/>
          </p:nvPr>
        </p:nvSpPr>
        <p:spPr>
          <a:prstGeom prst="rect">
            <a:avLst/>
          </a:prstGeom>
          <a:blipFill>
            <a:blip r:embed="rId3"/>
          </a:blipFill>
          <a:ln w="9525">
            <a:round/>
          </a:ln>
        </p:spPr>
        <p:txBody>
          <a:bodyPr/>
          <a:lstStyle/>
          <a:p>
            <a:pPr marL="0" indent="0" defTabSz="520065">
              <a:spcBef>
                <a:spcPts val="0"/>
              </a:spcBef>
              <a:buSzTx/>
              <a:buNone/>
              <a:defRPr sz="3150">
                <a:solidFill>
                  <a:srgbClr val="FFFFFF"/>
                </a:solidFill>
              </a:defRPr>
            </a:pPr>
            <a:r>
              <a:t>确保只允许有一定资格的用户去访问数据库中特定的表或者数据，这主要是通过数据库系统的存取控制实现的。目的是将用户权限等级到数据字典中。用户只访问他有权访问的数据。每当用户进行某些数据的查询、插入、修改、删除等操作时，先对其进行一些检查，主要检查这些用户的操作权限，若用户的操作请求超出了或者不符合系统定义的权限，系统将拒绝用户执行此操作。</a:t>
            </a:r>
            <a:endParaRPr sz="1134"/>
          </a:p>
          <a:p>
            <a:pPr marL="0" indent="0" defTabSz="520065">
              <a:spcBef>
                <a:spcPts val="0"/>
              </a:spcBef>
              <a:buSzTx/>
              <a:buNone/>
              <a:defRPr sz="3150">
                <a:solidFill>
                  <a:srgbClr val="FFFFFF"/>
                </a:solidFill>
              </a:defRPr>
            </a:pPr>
            <a:r>
              <a:t>不同类型的用户授予不同的数据管理权限。将权限分为三类</a:t>
            </a:r>
            <a:endParaRPr sz="1134"/>
          </a:p>
          <a:p>
            <a:pPr marL="0" indent="0" defTabSz="520065">
              <a:spcBef>
                <a:spcPts val="0"/>
              </a:spcBef>
              <a:buSzTx/>
              <a:buNone/>
              <a:defRPr sz="3150">
                <a:solidFill>
                  <a:srgbClr val="FFFFFF"/>
                </a:solidFill>
              </a:defRPr>
            </a:pPr>
            <a:r>
              <a:t>数据库登录权限类：有了数据库登录权限的用户才能进入数据库管理系统，进入数据库管理系统，才能使用数据库管理系统所提供的各类工具和实用程序。同时，数据库客体的主人可以授予这类用户以数据查询、建立视图等权限。这类用户只能查阅部分数据库信息，不能改动数据库中的任何数据。</a:t>
            </a:r>
            <a:endParaRPr sz="1134"/>
          </a:p>
          <a:p>
            <a:pPr marL="0" indent="0" defTabSz="520065">
              <a:spcBef>
                <a:spcPts val="0"/>
              </a:spcBef>
              <a:buSzTx/>
              <a:buNone/>
              <a:defRPr sz="3150">
                <a:solidFill>
                  <a:srgbClr val="FFFFFF"/>
                </a:solidFill>
              </a:defRPr>
            </a:pPr>
            <a:r>
              <a:t>资源管理权限类：具有资源管理权限的用户，除了拥有上一类的用户权限外，还有创建数据库表、索引等数据库客体的权限，可以在权限允许的范围内修改、查询数据库，还能将自己拥有的权限授予其他用户，可以申请审计。</a:t>
            </a:r>
            <a:endParaRPr sz="1134"/>
          </a:p>
          <a:p>
            <a:pPr marL="0" indent="0" defTabSz="520065">
              <a:spcBef>
                <a:spcPts val="0"/>
              </a:spcBef>
              <a:buSzTx/>
              <a:buNone/>
              <a:defRPr sz="3150">
                <a:solidFill>
                  <a:srgbClr val="FFFFFF"/>
                </a:solidFill>
              </a:defRPr>
            </a:pPr>
            <a:r>
              <a:t>数据库管理员权限类：具有数据库管理员权限的用户将具有数据库管理的一切权限，包括访问任何用户的任何数据，授予(或回收)用户的各种权限，创建各种数据库客体，完成数据库的整库备份、装入重组以及进行全系统的审计等工作。这类用户的工作是谨慎而带全局性的工作，只有极少数用户属于这种类型。</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数据设计说明"/>
          <p:cNvSpPr txBox="1">
            <a:spLocks noGrp="1"/>
          </p:cNvSpPr>
          <p:nvPr>
            <p:ph type="ctrTitle"/>
          </p:nvPr>
        </p:nvSpPr>
        <p:spPr>
          <a:prstGeom prst="rect">
            <a:avLst/>
          </a:prstGeom>
        </p:spPr>
        <p:txBody>
          <a:bodyPr/>
          <a:lstStyle/>
          <a:p>
            <a:r>
              <a:t>数据设计说明</a:t>
            </a:r>
          </a:p>
        </p:txBody>
      </p:sp>
      <p:sp>
        <p:nvSpPr>
          <p:cNvPr id="124" name="1.引言"/>
          <p:cNvSpPr txBox="1">
            <a:spLocks noGrp="1"/>
          </p:cNvSpPr>
          <p:nvPr>
            <p:ph type="subTitle" sz="quarter" idx="1"/>
          </p:nvPr>
        </p:nvSpPr>
        <p:spPr>
          <a:prstGeom prst="rect">
            <a:avLst/>
          </a:prstGeom>
        </p:spPr>
        <p:txBody>
          <a:bodyPr/>
          <a:lstStyle/>
          <a:p>
            <a:r>
              <a:t>1.引言</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5.数据库验证验收标准"/>
          <p:cNvSpPr txBox="1">
            <a:spLocks noGrp="1"/>
          </p:cNvSpPr>
          <p:nvPr>
            <p:ph type="ctrTitle"/>
          </p:nvPr>
        </p:nvSpPr>
        <p:spPr>
          <a:prstGeom prst="rect">
            <a:avLst/>
          </a:prstGeom>
          <a:blipFill>
            <a:blip r:embed="rId2"/>
          </a:blipFill>
          <a:ln w="9525">
            <a:round/>
          </a:ln>
        </p:spPr>
        <p:txBody>
          <a:bodyPr/>
          <a:lstStyle>
            <a:lvl1pPr>
              <a:defRPr sz="5000">
                <a:solidFill>
                  <a:srgbClr val="FFFFFF"/>
                </a:solidFill>
              </a:defRPr>
            </a:lvl1pPr>
          </a:lstStyle>
          <a:p>
            <a:r>
              <a:rPr dirty="0"/>
              <a:t>5.数据库验证验收标准</a:t>
            </a:r>
          </a:p>
        </p:txBody>
      </p:sp>
      <p:sp>
        <p:nvSpPr>
          <p:cNvPr id="187" name="5.1数据库数据体的验收"/>
          <p:cNvSpPr txBox="1">
            <a:spLocks noGrp="1"/>
          </p:cNvSpPr>
          <p:nvPr>
            <p:ph type="subTitle" sz="quarter" idx="1"/>
          </p:nvPr>
        </p:nvSpPr>
        <p:spPr>
          <a:prstGeom prst="rect">
            <a:avLst/>
          </a:prstGeom>
          <a:ln w="9525">
            <a:round/>
          </a:ln>
        </p:spPr>
        <p:txBody>
          <a:bodyPr/>
          <a:lstStyle>
            <a:lvl1pPr>
              <a:defRPr sz="5000"/>
            </a:lvl1pPr>
          </a:lstStyle>
          <a:p>
            <a:r>
              <a:rPr dirty="0"/>
              <a:t>5.1数据库数据体的验收</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1、保证每列的原子性，即要符合第一范式。…"/>
          <p:cNvSpPr txBox="1">
            <a:spLocks noGrp="1"/>
          </p:cNvSpPr>
          <p:nvPr>
            <p:ph type="body" idx="1"/>
          </p:nvPr>
        </p:nvSpPr>
        <p:spPr>
          <a:prstGeom prst="rect">
            <a:avLst/>
          </a:prstGeom>
          <a:ln w="9525">
            <a:round/>
          </a:ln>
        </p:spPr>
        <p:txBody>
          <a:bodyPr>
            <a:normAutofit/>
          </a:bodyPr>
          <a:lstStyle/>
          <a:p>
            <a:pPr marL="0" indent="0">
              <a:spcBef>
                <a:spcPts val="0"/>
              </a:spcBef>
              <a:buSzTx/>
              <a:buNone/>
              <a:defRPr sz="5000"/>
            </a:pPr>
            <a:r>
              <a:rPr sz="7200" dirty="0"/>
              <a:t>1、保证每列的原子性，即要符合第一范式。</a:t>
            </a:r>
          </a:p>
          <a:p>
            <a:pPr marL="0" indent="0">
              <a:spcBef>
                <a:spcPts val="0"/>
              </a:spcBef>
              <a:buSzTx/>
              <a:buNone/>
              <a:defRPr sz="5000"/>
            </a:pPr>
            <a:r>
              <a:rPr sz="7200" dirty="0"/>
              <a:t>2、表中应该避免可为空的列</a:t>
            </a:r>
          </a:p>
          <a:p>
            <a:pPr marL="0" indent="0">
              <a:spcBef>
                <a:spcPts val="0"/>
              </a:spcBef>
              <a:buSzTx/>
              <a:buNone/>
              <a:defRPr sz="5000"/>
            </a:pPr>
            <a:r>
              <a:rPr sz="7200" dirty="0"/>
              <a:t>3、表中记录应该有一个唯一的标识符。</a:t>
            </a:r>
          </a:p>
          <a:p>
            <a:pPr marL="0" indent="0">
              <a:spcBef>
                <a:spcPts val="0"/>
              </a:spcBef>
              <a:buSzTx/>
              <a:buNone/>
              <a:defRPr sz="5000"/>
            </a:pPr>
            <a:r>
              <a:rPr sz="7200" dirty="0"/>
              <a:t>4、数据库对象要有统一的前缀名。</a:t>
            </a:r>
          </a:p>
          <a:p>
            <a:pPr marL="0" indent="0">
              <a:spcBef>
                <a:spcPts val="0"/>
              </a:spcBef>
              <a:buSzTx/>
              <a:buNone/>
              <a:defRPr sz="5000"/>
            </a:pPr>
            <a:r>
              <a:rPr sz="7200" dirty="0"/>
              <a:t>5、尽量只储存单一实体类型的数据。</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5.2数据库安全性的验收"/>
          <p:cNvSpPr txBox="1">
            <a:spLocks noGrp="1"/>
          </p:cNvSpPr>
          <p:nvPr>
            <p:ph type="title"/>
          </p:nvPr>
        </p:nvSpPr>
        <p:spPr>
          <a:prstGeom prst="rect">
            <a:avLst/>
          </a:prstGeom>
          <a:blipFill>
            <a:blip r:embed="rId2"/>
          </a:blipFill>
          <a:ln w="9525">
            <a:round/>
          </a:ln>
        </p:spPr>
        <p:txBody>
          <a:bodyPr/>
          <a:lstStyle>
            <a:lvl1pPr>
              <a:defRPr sz="5000">
                <a:solidFill>
                  <a:srgbClr val="FFFFFF"/>
                </a:solidFill>
              </a:defRPr>
            </a:lvl1pPr>
          </a:lstStyle>
          <a:p>
            <a:r>
              <a:t>5.2数据库安全性的验收</a:t>
            </a:r>
          </a:p>
        </p:txBody>
      </p:sp>
      <p:sp>
        <p:nvSpPr>
          <p:cNvPr id="192" name="1、用户标识和鉴别：该方法由系统提供一定的方式让用户标识自己咱勺名字或身份。每次用户要求进入系统时，由系统进行核对，通过鉴定后才提供系统的使用权。…"/>
          <p:cNvSpPr txBox="1">
            <a:spLocks noGrp="1"/>
          </p:cNvSpPr>
          <p:nvPr>
            <p:ph type="body" idx="1"/>
          </p:nvPr>
        </p:nvSpPr>
        <p:spPr>
          <a:prstGeom prst="rect">
            <a:avLst/>
          </a:prstGeom>
          <a:blipFill>
            <a:blip r:embed="rId3"/>
          </a:blipFill>
          <a:ln w="9525">
            <a:round/>
          </a:ln>
        </p:spPr>
        <p:txBody>
          <a:bodyPr/>
          <a:lstStyle/>
          <a:p>
            <a:pPr marL="0" indent="0" defTabSz="594360">
              <a:spcBef>
                <a:spcPts val="0"/>
              </a:spcBef>
              <a:buSzTx/>
              <a:buNone/>
              <a:defRPr sz="3600">
                <a:solidFill>
                  <a:srgbClr val="FFFFFF"/>
                </a:solidFill>
              </a:defRPr>
            </a:pPr>
            <a:r>
              <a:t>1、用户标识和鉴别：该方法由系统提供一定的方式让用户标识自己咱勺名字或身份。每次用户要求进入系统时，由系统进行核对，通过鉴定后才提供系统的使用权。</a:t>
            </a:r>
            <a:endParaRPr sz="1296"/>
          </a:p>
          <a:p>
            <a:pPr marL="0" indent="0" defTabSz="594360">
              <a:spcBef>
                <a:spcPts val="0"/>
              </a:spcBef>
              <a:buSzTx/>
              <a:buNone/>
              <a:defRPr sz="3600">
                <a:solidFill>
                  <a:srgbClr val="FFFFFF"/>
                </a:solidFill>
              </a:defRPr>
            </a:pPr>
            <a:r>
              <a:t>2、存取控制：通过用户权限定义和合法权检查确保只有合法权限的用户访问数据库，所有未被授权的人员无法存取数据。例如C2级中的自主存取控制(I)AC)，Bl级中的强制存取控制(M．AC)。3、表中记录应该有一个唯一的标识符。</a:t>
            </a:r>
            <a:endParaRPr sz="1296"/>
          </a:p>
          <a:p>
            <a:pPr marL="0" indent="0" defTabSz="594360">
              <a:spcBef>
                <a:spcPts val="0"/>
              </a:spcBef>
              <a:buSzTx/>
              <a:buNone/>
              <a:defRPr sz="3600">
                <a:solidFill>
                  <a:srgbClr val="FFFFFF"/>
                </a:solidFill>
              </a:defRPr>
            </a:pPr>
            <a:r>
              <a:t>3、视图机制：为不同的用户定义视图，通过视图机制把要保密的数据对无权存取的用户隐藏起来，从而自动地对数据提供一定程度的安全保护。</a:t>
            </a:r>
            <a:endParaRPr sz="1296"/>
          </a:p>
          <a:p>
            <a:pPr marL="0" indent="0" defTabSz="594360">
              <a:spcBef>
                <a:spcPts val="0"/>
              </a:spcBef>
              <a:buSzTx/>
              <a:buNone/>
              <a:defRPr sz="3600">
                <a:solidFill>
                  <a:srgbClr val="FFFFFF"/>
                </a:solidFill>
              </a:defRPr>
            </a:pPr>
            <a:r>
              <a:t>4、审计：建立审计日志，把用户对数据库的所有操作自动记录下来放人审计日志中，DBA可以利用审计跟踪的信息，重现导致数据库现有状况的一系列事件，找出非法存取数据的人、时间和内容等。</a:t>
            </a:r>
            <a:endParaRPr sz="1296"/>
          </a:p>
          <a:p>
            <a:pPr marL="0" indent="0" defTabSz="594360">
              <a:spcBef>
                <a:spcPts val="0"/>
              </a:spcBef>
              <a:buSzTx/>
              <a:buNone/>
              <a:defRPr sz="3600">
                <a:solidFill>
                  <a:srgbClr val="FFFFFF"/>
                </a:solidFill>
              </a:defRPr>
            </a:pPr>
            <a:r>
              <a:t>5、数据加密：对存储和传输的数据进行加密处理，从而使得不知道解密算法的人无法获知数据的内容。</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LetsToDo 系统设计说明书"/>
          <p:cNvSpPr txBox="1">
            <a:spLocks noGrp="1"/>
          </p:cNvSpPr>
          <p:nvPr>
            <p:ph type="title"/>
          </p:nvPr>
        </p:nvSpPr>
        <p:spPr>
          <a:prstGeom prst="rect">
            <a:avLst/>
          </a:prstGeom>
        </p:spPr>
        <p:txBody>
          <a:bodyPr/>
          <a:lstStyle/>
          <a:p>
            <a:r>
              <a:t>LetsToDo 系统设计说明书</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1. 引言"/>
          <p:cNvSpPr txBox="1">
            <a:spLocks noGrp="1"/>
          </p:cNvSpPr>
          <p:nvPr>
            <p:ph type="title"/>
          </p:nvPr>
        </p:nvSpPr>
        <p:spPr>
          <a:prstGeom prst="rect">
            <a:avLst/>
          </a:prstGeom>
        </p:spPr>
        <p:txBody>
          <a:bodyPr/>
          <a:lstStyle/>
          <a:p>
            <a:r>
              <a:t>1. 引言</a:t>
            </a:r>
          </a:p>
        </p:txBody>
      </p:sp>
      <p:sp>
        <p:nvSpPr>
          <p:cNvPr id="197" name="1.1 编写目的"/>
          <p:cNvSpPr txBox="1">
            <a:spLocks noGrp="1"/>
          </p:cNvSpPr>
          <p:nvPr>
            <p:ph type="body" idx="1"/>
          </p:nvPr>
        </p:nvSpPr>
        <p:spPr>
          <a:prstGeom prst="rect">
            <a:avLst/>
          </a:prstGeom>
          <a:blipFill>
            <a:blip r:embed="rId2"/>
          </a:blipFill>
          <a:ln w="9525">
            <a:round/>
          </a:ln>
        </p:spPr>
        <p:txBody>
          <a:bodyPr/>
          <a:lstStyle>
            <a:lvl1pPr marL="0" indent="0" algn="ctr">
              <a:spcBef>
                <a:spcPts val="0"/>
              </a:spcBef>
              <a:buSzTx/>
              <a:buNone/>
              <a:defRPr sz="5000">
                <a:solidFill>
                  <a:srgbClr val="FFFFFF"/>
                </a:solidFill>
              </a:defRPr>
            </a:lvl1pPr>
          </a:lstStyle>
          <a:p>
            <a:r>
              <a:t>1.1 编写目的</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主要是说明 “LetsToDo” 小程序的系统结构以及内部设计，提供详细的系统结构设计、功能模型和接口 设计描述。用于指导该项目的开发，为未来的系统维护和功能扩展做参考资料。"/>
          <p:cNvSpPr txBox="1">
            <a:spLocks noGrp="1"/>
          </p:cNvSpPr>
          <p:nvPr>
            <p:ph type="body" idx="1"/>
          </p:nvPr>
        </p:nvSpPr>
        <p:spPr>
          <a:prstGeom prst="rect">
            <a:avLst/>
          </a:prstGeom>
        </p:spPr>
        <p:txBody>
          <a:bodyPr/>
          <a:lstStyle>
            <a:lvl1pPr>
              <a:buBlip>
                <a:blip r:embed="rId2"/>
              </a:buBlip>
            </a:lvl1pPr>
          </a:lstStyle>
          <a:p>
            <a:r>
              <a:t>主要是说明 “LetsToDo” 小程序的系统结构以及内部设计，提供详细的系统结构设计、功能模型和接口 设计描述。用于指导该项目的开发，为未来的系统维护和功能扩展做参考资料。</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1.2 读者对象"/>
          <p:cNvSpPr txBox="1">
            <a:spLocks noGrp="1"/>
          </p:cNvSpPr>
          <p:nvPr>
            <p:ph type="title"/>
          </p:nvPr>
        </p:nvSpPr>
        <p:spPr>
          <a:prstGeom prst="rect">
            <a:avLst/>
          </a:prstGeom>
        </p:spPr>
        <p:txBody>
          <a:bodyPr/>
          <a:lstStyle/>
          <a:p>
            <a:r>
              <a:t>1.2 读者对象</a:t>
            </a:r>
          </a:p>
        </p:txBody>
      </p:sp>
      <p:sp>
        <p:nvSpPr>
          <p:cNvPr id="202" name="1. 产品经理:在项目这个生命周期中不断完善此文档，以此文档为基准，进行管理、分工和验收。 2. 设计师:根据本文档的功能模块设计进行相关的具体工程结构设计、用户界面设计等。…"/>
          <p:cNvSpPr txBox="1">
            <a:spLocks noGrp="1"/>
          </p:cNvSpPr>
          <p:nvPr>
            <p:ph type="body" idx="1"/>
          </p:nvPr>
        </p:nvSpPr>
        <p:spPr>
          <a:xfrm>
            <a:off x="2628035" y="4091248"/>
            <a:ext cx="19621501" cy="8039101"/>
          </a:xfrm>
          <a:prstGeom prst="rect">
            <a:avLst/>
          </a:prstGeom>
        </p:spPr>
        <p:txBody>
          <a:bodyPr/>
          <a:lstStyle/>
          <a:p>
            <a:pPr marL="577850" indent="-577850" defTabSz="536575">
              <a:spcBef>
                <a:spcPts val="3800"/>
              </a:spcBef>
              <a:buBlip>
                <a:blip r:embed="rId2"/>
              </a:buBlip>
              <a:defRPr sz="4160"/>
            </a:pPr>
            <a:r>
              <a:t>1. 产品经理:在项目这个生命周期中不断完善此文档，以此文档为基准，进行管理、分工和验收。 2. 设计师:根据本文档的功能模块设计进行相关的具体工程结构设计、用户界面设计等。</a:t>
            </a:r>
          </a:p>
          <a:p>
            <a:pPr marL="577850" indent="-577850" defTabSz="536575">
              <a:spcBef>
                <a:spcPts val="3800"/>
              </a:spcBef>
              <a:buBlip>
                <a:blip r:embed="rId2"/>
              </a:buBlip>
              <a:defRPr sz="4160"/>
            </a:pPr>
            <a:r>
              <a:t>3. 开发人员:通过本文档属性数据库设计和功能要求，并以此来进行具体的编码。</a:t>
            </a:r>
          </a:p>
          <a:p>
            <a:pPr marL="577850" indent="-577850" defTabSz="536575">
              <a:spcBef>
                <a:spcPts val="3800"/>
              </a:spcBef>
              <a:buBlip>
                <a:blip r:embed="rId2"/>
              </a:buBlip>
              <a:defRPr sz="4160"/>
            </a:pPr>
            <a:r>
              <a:t>4. 测试人员:根据本文档对所有功能和界面进行充分的测试，以验收标准来作为测试的标准。</a:t>
            </a:r>
          </a:p>
          <a:p>
            <a:pPr marL="577850" indent="-577850" defTabSz="536575">
              <a:spcBef>
                <a:spcPts val="3800"/>
              </a:spcBef>
              <a:buBlip>
                <a:blip r:embed="rId2"/>
              </a:buBlip>
              <a:defRPr sz="4160"/>
            </a:pPr>
            <a:r>
              <a:t>5. 用户:了解具体运行方法和所具有的功能。</a:t>
            </a:r>
          </a:p>
          <a:p>
            <a:pPr marL="577850" indent="-577850" defTabSz="536575">
              <a:spcBef>
                <a:spcPts val="3800"/>
              </a:spcBef>
              <a:buBlip>
                <a:blip r:embed="rId2"/>
              </a:buBlip>
              <a:defRPr sz="4160"/>
            </a:pPr>
            <a:r>
              <a:t>6. 其他人员:根据本文档了解 “LetsToDo” 的系统设计。</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1.3 术语与缩略语解释"/>
          <p:cNvSpPr txBox="1">
            <a:spLocks noGrp="1"/>
          </p:cNvSpPr>
          <p:nvPr>
            <p:ph type="title"/>
          </p:nvPr>
        </p:nvSpPr>
        <p:spPr>
          <a:xfrm>
            <a:off x="4843585" y="0"/>
            <a:ext cx="14046200" cy="4648200"/>
          </a:xfrm>
          <a:prstGeom prst="rect">
            <a:avLst/>
          </a:prstGeom>
        </p:spPr>
        <p:txBody>
          <a:bodyPr/>
          <a:lstStyle/>
          <a:p>
            <a:r>
              <a:rPr dirty="0"/>
              <a:t>1.3 </a:t>
            </a:r>
            <a:r>
              <a:rPr dirty="0" err="1"/>
              <a:t>术语与缩略语解释</a:t>
            </a:r>
            <a:endParaRPr dirty="0"/>
          </a:p>
        </p:txBody>
      </p:sp>
      <p:pic>
        <p:nvPicPr>
          <p:cNvPr id="205" name="IMG_0029.png" descr="IMG_0029.png"/>
          <p:cNvPicPr>
            <a:picLocks noChangeAspect="1"/>
          </p:cNvPicPr>
          <p:nvPr/>
        </p:nvPicPr>
        <p:blipFill>
          <a:blip r:embed="rId2"/>
          <a:stretch>
            <a:fillRect/>
          </a:stretch>
        </p:blipFill>
        <p:spPr>
          <a:xfrm>
            <a:off x="3194997" y="5386932"/>
            <a:ext cx="17994006" cy="4120124"/>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IMG_0029.png" descr="IMG_0029.png"/>
          <p:cNvPicPr>
            <a:picLocks noGrp="1"/>
          </p:cNvPicPr>
          <p:nvPr>
            <p:ph type="pic" idx="21"/>
          </p:nvPr>
        </p:nvPicPr>
        <p:blipFill>
          <a:blip r:embed="rId2"/>
          <a:stretch>
            <a:fillRect/>
          </a:stretch>
        </p:blipFill>
        <p:spPr>
          <a:xfrm>
            <a:off x="5042159" y="6149466"/>
            <a:ext cx="13689364" cy="3548884"/>
          </a:xfrm>
          <a:prstGeom prst="rect">
            <a:avLst/>
          </a:prstGeom>
        </p:spPr>
      </p:pic>
      <p:sp>
        <p:nvSpPr>
          <p:cNvPr id="208" name="1.4 参考资料"/>
          <p:cNvSpPr txBox="1">
            <a:spLocks noGrp="1"/>
          </p:cNvSpPr>
          <p:nvPr>
            <p:ph type="title"/>
          </p:nvPr>
        </p:nvSpPr>
        <p:spPr>
          <a:xfrm>
            <a:off x="4685323" y="152400"/>
            <a:ext cx="14046200" cy="4648200"/>
          </a:xfrm>
          <a:prstGeom prst="rect">
            <a:avLst/>
          </a:prstGeom>
        </p:spPr>
        <p:txBody>
          <a:bodyPr/>
          <a:lstStyle/>
          <a:p>
            <a:r>
              <a:rPr dirty="0"/>
              <a:t>1.4 </a:t>
            </a:r>
            <a:r>
              <a:rPr dirty="0" err="1"/>
              <a:t>参考资料</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2. 总体设计"/>
          <p:cNvSpPr txBox="1">
            <a:spLocks noGrp="1"/>
          </p:cNvSpPr>
          <p:nvPr>
            <p:ph type="ctrTitle"/>
          </p:nvPr>
        </p:nvSpPr>
        <p:spPr>
          <a:prstGeom prst="rect">
            <a:avLst/>
          </a:prstGeom>
        </p:spPr>
        <p:txBody>
          <a:bodyPr/>
          <a:lstStyle/>
          <a:p>
            <a:r>
              <a:t>2. 总体设计</a:t>
            </a:r>
          </a:p>
        </p:txBody>
      </p:sp>
      <p:sp>
        <p:nvSpPr>
          <p:cNvPr id="211" name="2.1 需求规定"/>
          <p:cNvSpPr txBox="1">
            <a:spLocks noGrp="1"/>
          </p:cNvSpPr>
          <p:nvPr>
            <p:ph type="subTitle" sz="quarter" idx="1"/>
          </p:nvPr>
        </p:nvSpPr>
        <p:spPr>
          <a:prstGeom prst="rect">
            <a:avLst/>
          </a:prstGeom>
          <a:blipFill>
            <a:blip r:embed="rId2"/>
          </a:blipFill>
          <a:ln w="9525">
            <a:round/>
          </a:ln>
        </p:spPr>
        <p:txBody>
          <a:bodyPr/>
          <a:lstStyle>
            <a:lvl1pPr>
              <a:defRPr sz="5000">
                <a:solidFill>
                  <a:srgbClr val="FFFFFF"/>
                </a:solidFill>
              </a:defRPr>
            </a:lvl1pPr>
          </a:lstStyle>
          <a:p>
            <a:r>
              <a:t>2.1 需求规定</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1.1编写目的"/>
          <p:cNvSpPr txBox="1">
            <a:spLocks noGrp="1"/>
          </p:cNvSpPr>
          <p:nvPr>
            <p:ph type="title"/>
          </p:nvPr>
        </p:nvSpPr>
        <p:spPr>
          <a:prstGeom prst="rect">
            <a:avLst/>
          </a:prstGeom>
          <a:blipFill>
            <a:blip r:embed="rId2"/>
          </a:blipFill>
          <a:ln w="9525">
            <a:round/>
          </a:ln>
        </p:spPr>
        <p:txBody>
          <a:bodyPr/>
          <a:lstStyle>
            <a:lvl1pPr>
              <a:defRPr sz="5000">
                <a:solidFill>
                  <a:srgbClr val="FFFFFF"/>
                </a:solidFill>
              </a:defRPr>
            </a:lvl1pPr>
          </a:lstStyle>
          <a:p>
            <a:r>
              <a:t>1.1编写目的</a:t>
            </a:r>
          </a:p>
        </p:txBody>
      </p:sp>
      <p:sp>
        <p:nvSpPr>
          <p:cNvPr id="127" name="在项目开发之前，都必须设计好数据库，其中包括将要存储的数据的类型、数据之间的相互关系以及数据的组织形式。数据库设计是指对于一个给定的应用环境，构造最优的数据库模式，建立数据库及其应用系统，使之能够有效地存储数据。为了合理地组织和高效率地存取数据，目前最好的方式，就是建立数据库系统，因此在系统的总体设计阶段，数据库的建立与设计是一项十分重要的内容。因此为了后续的开发特写此数据库说明书方便后续工作。"/>
          <p:cNvSpPr txBox="1">
            <a:spLocks noGrp="1"/>
          </p:cNvSpPr>
          <p:nvPr>
            <p:ph type="body" idx="1"/>
          </p:nvPr>
        </p:nvSpPr>
        <p:spPr>
          <a:prstGeom prst="rect">
            <a:avLst/>
          </a:prstGeom>
          <a:ln w="9525">
            <a:round/>
          </a:ln>
        </p:spPr>
        <p:txBody>
          <a:bodyPr/>
          <a:lstStyle>
            <a:lvl1pPr marL="0" indent="0">
              <a:spcBef>
                <a:spcPts val="0"/>
              </a:spcBef>
              <a:buSzTx/>
              <a:buNone/>
              <a:defRPr sz="5000"/>
            </a:lvl1pPr>
          </a:lstStyle>
          <a:p>
            <a:r>
              <a:t>在项目开发之前，都必须设计好数据库，其中包括将要存储的数据的类型、数据之间的相互关系以及数据的组织形式。数据库设计是指对于一个给定的应用环境，构造最优的数据库模式，建立数据库及其应用系统，使之能够有效地存储数据。为了合理地组织和高效率地存取数据，目前最好的方式，就是建立数据库系统，因此在系统的总体设计阶段，数据库的建立与设计是一项十分重要的内容。因此为了后续的开发特写此数据库说明书方便后续工作。</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IMG_0030.png" descr="IMG_0030.png"/>
          <p:cNvPicPr>
            <a:picLocks noChangeAspect="1"/>
          </p:cNvPicPr>
          <p:nvPr/>
        </p:nvPicPr>
        <p:blipFill>
          <a:blip r:embed="rId2"/>
          <a:stretch>
            <a:fillRect/>
          </a:stretch>
        </p:blipFill>
        <p:spPr>
          <a:xfrm>
            <a:off x="3181625" y="1752634"/>
            <a:ext cx="16914746" cy="10210732"/>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2.2 运行环境"/>
          <p:cNvSpPr txBox="1">
            <a:spLocks noGrp="1"/>
          </p:cNvSpPr>
          <p:nvPr>
            <p:ph type="title"/>
          </p:nvPr>
        </p:nvSpPr>
        <p:spPr>
          <a:prstGeom prst="rect">
            <a:avLst/>
          </a:prstGeom>
        </p:spPr>
        <p:txBody>
          <a:bodyPr/>
          <a:lstStyle/>
          <a:p>
            <a:r>
              <a:t>2.2 运行环境</a:t>
            </a:r>
          </a:p>
        </p:txBody>
      </p:sp>
      <p:sp>
        <p:nvSpPr>
          <p:cNvPr id="216" name="1. 运行安卓系统的移动设备…"/>
          <p:cNvSpPr txBox="1">
            <a:spLocks noGrp="1"/>
          </p:cNvSpPr>
          <p:nvPr>
            <p:ph type="body" idx="1"/>
          </p:nvPr>
        </p:nvSpPr>
        <p:spPr>
          <a:prstGeom prst="rect">
            <a:avLst/>
          </a:prstGeom>
        </p:spPr>
        <p:txBody>
          <a:bodyPr/>
          <a:lstStyle/>
          <a:p>
            <a:pPr>
              <a:buBlip>
                <a:blip r:embed="rId2"/>
              </a:buBlip>
            </a:pPr>
            <a:r>
              <a:t>1. 运行安卓系统的移动设备</a:t>
            </a:r>
          </a:p>
          <a:p>
            <a:pPr>
              <a:buBlip>
                <a:blip r:embed="rId2"/>
              </a:buBlip>
            </a:pPr>
            <a:r>
              <a:t>2. 运行 IOS、ipadOS 的移动设备 </a:t>
            </a:r>
          </a:p>
          <a:p>
            <a:pPr>
              <a:buBlip>
                <a:blip r:embed="rId2"/>
              </a:buBlip>
            </a:pPr>
            <a:r>
              <a:t>3. 运行 windows/macos 的电脑</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2.3 软件功能结构设计"/>
          <p:cNvSpPr txBox="1">
            <a:spLocks noGrp="1"/>
          </p:cNvSpPr>
          <p:nvPr>
            <p:ph type="title"/>
          </p:nvPr>
        </p:nvSpPr>
        <p:spPr>
          <a:prstGeom prst="rect">
            <a:avLst/>
          </a:prstGeom>
        </p:spPr>
        <p:txBody>
          <a:bodyPr/>
          <a:lstStyle/>
          <a:p>
            <a:r>
              <a:t>2.3 软件功能结构设计</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2.3.1 层次图"/>
          <p:cNvSpPr txBox="1">
            <a:spLocks noGrp="1"/>
          </p:cNvSpPr>
          <p:nvPr>
            <p:ph type="title"/>
          </p:nvPr>
        </p:nvSpPr>
        <p:spPr>
          <a:prstGeom prst="rect">
            <a:avLst/>
          </a:prstGeom>
          <a:blipFill>
            <a:blip r:embed="rId2"/>
          </a:blipFill>
          <a:ln w="9525">
            <a:round/>
          </a:ln>
        </p:spPr>
        <p:txBody>
          <a:bodyPr/>
          <a:lstStyle>
            <a:lvl1pPr>
              <a:defRPr sz="5000">
                <a:solidFill>
                  <a:srgbClr val="FFFFFF"/>
                </a:solidFill>
              </a:defRPr>
            </a:lvl1pPr>
          </a:lstStyle>
          <a:p>
            <a:r>
              <a:t>2.3.1 层次图</a:t>
            </a:r>
          </a:p>
        </p:txBody>
      </p:sp>
      <p:pic>
        <p:nvPicPr>
          <p:cNvPr id="221" name="IMG_0031.png" descr="IMG_0031.png"/>
          <p:cNvPicPr>
            <a:picLocks noChangeAspect="1"/>
          </p:cNvPicPr>
          <p:nvPr/>
        </p:nvPicPr>
        <p:blipFill>
          <a:blip r:embed="rId3"/>
          <a:stretch>
            <a:fillRect/>
          </a:stretch>
        </p:blipFill>
        <p:spPr>
          <a:xfrm>
            <a:off x="5856663" y="4180882"/>
            <a:ext cx="14053177" cy="9297377"/>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2.3.2 类图"/>
          <p:cNvSpPr txBox="1">
            <a:spLocks noGrp="1"/>
          </p:cNvSpPr>
          <p:nvPr>
            <p:ph type="title"/>
          </p:nvPr>
        </p:nvSpPr>
        <p:spPr>
          <a:prstGeom prst="rect">
            <a:avLst/>
          </a:prstGeom>
        </p:spPr>
        <p:txBody>
          <a:bodyPr/>
          <a:lstStyle/>
          <a:p>
            <a:r>
              <a:rPr dirty="0"/>
              <a:t>2.3.2 </a:t>
            </a:r>
            <a:r>
              <a:rPr dirty="0" err="1"/>
              <a:t>类图</a:t>
            </a:r>
            <a:endParaRPr dirty="0"/>
          </a:p>
        </p:txBody>
      </p:sp>
      <p:pic>
        <p:nvPicPr>
          <p:cNvPr id="224" name="IMG_0032.png" descr="IMG_0032.png"/>
          <p:cNvPicPr>
            <a:picLocks noChangeAspect="1"/>
          </p:cNvPicPr>
          <p:nvPr/>
        </p:nvPicPr>
        <p:blipFill>
          <a:blip r:embed="rId2"/>
          <a:stretch>
            <a:fillRect/>
          </a:stretch>
        </p:blipFill>
        <p:spPr>
          <a:xfrm>
            <a:off x="6568142" y="2767202"/>
            <a:ext cx="11247716" cy="10746623"/>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3. 系统模块设计"/>
          <p:cNvSpPr txBox="1">
            <a:spLocks noGrp="1"/>
          </p:cNvSpPr>
          <p:nvPr>
            <p:ph type="title"/>
          </p:nvPr>
        </p:nvSpPr>
        <p:spPr>
          <a:prstGeom prst="rect">
            <a:avLst/>
          </a:prstGeom>
        </p:spPr>
        <p:txBody>
          <a:bodyPr/>
          <a:lstStyle/>
          <a:p>
            <a:r>
              <a:t>3. 系统模块设计</a:t>
            </a:r>
          </a:p>
        </p:txBody>
      </p:sp>
      <p:sp>
        <p:nvSpPr>
          <p:cNvPr id="227" name="3.1 事件管理模块 该模块主要为用户提供对事件的管理，包括但不限于添加删除事件、设置提醒日期时间等。"/>
          <p:cNvSpPr txBox="1">
            <a:spLocks noGrp="1"/>
          </p:cNvSpPr>
          <p:nvPr>
            <p:ph type="body" idx="1"/>
          </p:nvPr>
        </p:nvSpPr>
        <p:spPr>
          <a:prstGeom prst="rect">
            <a:avLst/>
          </a:prstGeom>
        </p:spPr>
        <p:txBody>
          <a:bodyPr/>
          <a:lstStyle>
            <a:lvl1pPr>
              <a:buBlip>
                <a:blip r:embed="rId2"/>
              </a:buBlip>
            </a:lvl1pPr>
          </a:lstStyle>
          <a:p>
            <a:r>
              <a:t>3.1 事件管理模块 该模块主要为用户提供对事件的管理，包括但不限于添加删除事件、设置提醒日期时间等。</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3.3.1 模块功能描述以及划分"/>
          <p:cNvSpPr txBox="1">
            <a:spLocks noGrp="1"/>
          </p:cNvSpPr>
          <p:nvPr>
            <p:ph type="title"/>
          </p:nvPr>
        </p:nvSpPr>
        <p:spPr>
          <a:xfrm>
            <a:off x="1608016" y="0"/>
            <a:ext cx="20425508" cy="4648200"/>
          </a:xfrm>
          <a:prstGeom prst="rect">
            <a:avLst/>
          </a:prstGeom>
        </p:spPr>
        <p:txBody>
          <a:bodyPr/>
          <a:lstStyle/>
          <a:p>
            <a:r>
              <a:rPr dirty="0"/>
              <a:t>3.3.1 </a:t>
            </a:r>
            <a:r>
              <a:rPr dirty="0" err="1"/>
              <a:t>模块功能描述以及划分</a:t>
            </a:r>
            <a:endParaRPr dirty="0"/>
          </a:p>
        </p:txBody>
      </p:sp>
      <p:sp>
        <p:nvSpPr>
          <p:cNvPr id="230" name="普通事件管理"/>
          <p:cNvSpPr txBox="1">
            <a:spLocks noGrp="1"/>
          </p:cNvSpPr>
          <p:nvPr>
            <p:ph type="body" sz="half" idx="1"/>
          </p:nvPr>
        </p:nvSpPr>
        <p:spPr>
          <a:xfrm>
            <a:off x="-2225431" y="5322775"/>
            <a:ext cx="14046201" cy="5232401"/>
          </a:xfrm>
          <a:prstGeom prst="rect">
            <a:avLst/>
          </a:prstGeom>
        </p:spPr>
        <p:txBody>
          <a:bodyPr/>
          <a:lstStyle/>
          <a:p>
            <a:r>
              <a:rPr dirty="0" err="1"/>
              <a:t>普通事件管理</a:t>
            </a:r>
            <a:endParaRPr dirty="0"/>
          </a:p>
        </p:txBody>
      </p:sp>
      <p:pic>
        <p:nvPicPr>
          <p:cNvPr id="231" name="IMG_0034.png" descr="IMG_0034.png"/>
          <p:cNvPicPr>
            <a:picLocks noChangeAspect="1"/>
          </p:cNvPicPr>
          <p:nvPr/>
        </p:nvPicPr>
        <p:blipFill>
          <a:blip r:embed="rId2"/>
          <a:stretch>
            <a:fillRect/>
          </a:stretch>
        </p:blipFill>
        <p:spPr>
          <a:xfrm>
            <a:off x="8132777" y="5533790"/>
            <a:ext cx="13176442" cy="5940625"/>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奖励事件管理，基本功能与普通事件相同"/>
          <p:cNvSpPr txBox="1">
            <a:spLocks noGrp="1"/>
          </p:cNvSpPr>
          <p:nvPr>
            <p:ph type="title"/>
          </p:nvPr>
        </p:nvSpPr>
        <p:spPr>
          <a:xfrm>
            <a:off x="2381250" y="1709616"/>
            <a:ext cx="19621500" cy="3429000"/>
          </a:xfrm>
          <a:prstGeom prst="rect">
            <a:avLst/>
          </a:prstGeom>
        </p:spPr>
        <p:txBody>
          <a:bodyPr/>
          <a:lstStyle>
            <a:lvl1pPr defTabSz="685165">
              <a:defRPr sz="9296"/>
            </a:lvl1pPr>
          </a:lstStyle>
          <a:p>
            <a:r>
              <a:rPr dirty="0" err="1"/>
              <a:t>奖励事件管理，基本功能与普通事件相同</a:t>
            </a:r>
            <a:endParaRPr dirty="0"/>
          </a:p>
        </p:txBody>
      </p:sp>
      <p:pic>
        <p:nvPicPr>
          <p:cNvPr id="234" name="DR1NFCB@1WJUHADXL]0[OD2.png" descr="DR1NFCB@1WJUHADXL]0[OD2.png"/>
          <p:cNvPicPr>
            <a:picLocks noChangeAspect="1"/>
          </p:cNvPicPr>
          <p:nvPr/>
        </p:nvPicPr>
        <p:blipFill>
          <a:blip r:embed="rId2"/>
          <a:stretch>
            <a:fillRect/>
          </a:stretch>
        </p:blipFill>
        <p:spPr>
          <a:xfrm>
            <a:off x="2381250" y="5921826"/>
            <a:ext cx="21453025" cy="361824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3.3.2 接口设计"/>
          <p:cNvSpPr txBox="1">
            <a:spLocks noGrp="1"/>
          </p:cNvSpPr>
          <p:nvPr>
            <p:ph type="title"/>
          </p:nvPr>
        </p:nvSpPr>
        <p:spPr>
          <a:xfrm>
            <a:off x="2387600" y="355599"/>
            <a:ext cx="20191046" cy="3741615"/>
          </a:xfrm>
          <a:prstGeom prst="rect">
            <a:avLst/>
          </a:prstGeom>
        </p:spPr>
        <p:txBody>
          <a:bodyPr/>
          <a:lstStyle/>
          <a:p>
            <a:r>
              <a:rPr dirty="0"/>
              <a:t>3.3.2 </a:t>
            </a:r>
            <a:r>
              <a:rPr dirty="0" err="1"/>
              <a:t>接口设计</a:t>
            </a:r>
            <a:endParaRPr dirty="0"/>
          </a:p>
        </p:txBody>
      </p:sp>
      <p:pic>
        <p:nvPicPr>
          <p:cNvPr id="237" name="IMG_0037.png" descr="IMG_0037.png"/>
          <p:cNvPicPr>
            <a:picLocks noChangeAspect="1"/>
          </p:cNvPicPr>
          <p:nvPr/>
        </p:nvPicPr>
        <p:blipFill>
          <a:blip r:embed="rId2"/>
          <a:stretch>
            <a:fillRect/>
          </a:stretch>
        </p:blipFill>
        <p:spPr>
          <a:xfrm>
            <a:off x="5644383" y="4097214"/>
            <a:ext cx="14411360" cy="7253654"/>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3.2 日期管理模块"/>
          <p:cNvSpPr txBox="1">
            <a:spLocks noGrp="1"/>
          </p:cNvSpPr>
          <p:nvPr>
            <p:ph type="title"/>
          </p:nvPr>
        </p:nvSpPr>
        <p:spPr>
          <a:prstGeom prst="rect">
            <a:avLst/>
          </a:prstGeom>
        </p:spPr>
        <p:txBody>
          <a:bodyPr/>
          <a:lstStyle/>
          <a:p>
            <a:r>
              <a:rPr dirty="0"/>
              <a:t>3.2 </a:t>
            </a:r>
            <a:r>
              <a:rPr dirty="0" err="1"/>
              <a:t>日期管理模块</a:t>
            </a:r>
            <a:endParaRPr dirty="0"/>
          </a:p>
        </p:txBody>
      </p:sp>
      <p:sp>
        <p:nvSpPr>
          <p:cNvPr id="240" name="该模块提供一个日历页面，以及对应日期的事件"/>
          <p:cNvSpPr txBox="1">
            <a:spLocks noGrp="1"/>
          </p:cNvSpPr>
          <p:nvPr>
            <p:ph type="body" idx="1"/>
          </p:nvPr>
        </p:nvSpPr>
        <p:spPr>
          <a:prstGeom prst="rect">
            <a:avLst/>
          </a:prstGeom>
        </p:spPr>
        <p:txBody>
          <a:bodyPr/>
          <a:lstStyle>
            <a:lvl1pPr>
              <a:buBlip>
                <a:blip r:embed="rId2"/>
              </a:buBlip>
            </a:lvl1pPr>
          </a:lstStyle>
          <a:p>
            <a:r>
              <a:rPr dirty="0" err="1"/>
              <a:t>该模块提供一个日历页面，以及对应日期的事件</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1.2项目背景"/>
          <p:cNvSpPr txBox="1">
            <a:spLocks noGrp="1"/>
          </p:cNvSpPr>
          <p:nvPr>
            <p:ph type="title"/>
          </p:nvPr>
        </p:nvSpPr>
        <p:spPr>
          <a:prstGeom prst="rect">
            <a:avLst/>
          </a:prstGeom>
          <a:blipFill>
            <a:blip r:embed="rId2"/>
          </a:blipFill>
          <a:ln w="9525">
            <a:round/>
          </a:ln>
        </p:spPr>
        <p:txBody>
          <a:bodyPr/>
          <a:lstStyle>
            <a:lvl1pPr>
              <a:defRPr sz="5000">
                <a:solidFill>
                  <a:srgbClr val="FFFFFF"/>
                </a:solidFill>
              </a:defRPr>
            </a:lvl1pPr>
          </a:lstStyle>
          <a:p>
            <a:r>
              <a:t>1.2项目背景</a:t>
            </a:r>
          </a:p>
        </p:txBody>
      </p:sp>
      <p:sp>
        <p:nvSpPr>
          <p:cNvPr id="130" name="名称…"/>
          <p:cNvSpPr txBox="1">
            <a:spLocks noGrp="1"/>
          </p:cNvSpPr>
          <p:nvPr>
            <p:ph type="body" idx="1"/>
          </p:nvPr>
        </p:nvSpPr>
        <p:spPr>
          <a:prstGeom prst="rect">
            <a:avLst/>
          </a:prstGeom>
          <a:ln w="9525">
            <a:round/>
          </a:ln>
        </p:spPr>
        <p:txBody>
          <a:bodyPr/>
          <a:lstStyle/>
          <a:p>
            <a:pPr marL="0" indent="0" algn="ctr" defTabSz="610870">
              <a:spcBef>
                <a:spcPts val="0"/>
              </a:spcBef>
              <a:buSzTx/>
              <a:buNone/>
              <a:defRPr sz="3700"/>
            </a:pPr>
            <a:r>
              <a:t>名称</a:t>
            </a:r>
          </a:p>
          <a:p>
            <a:pPr marL="0" indent="0" algn="ctr" defTabSz="610870">
              <a:spcBef>
                <a:spcPts val="0"/>
              </a:spcBef>
              <a:buSzTx/>
              <a:buNone/>
              <a:defRPr sz="3700"/>
            </a:pPr>
            <a:r>
              <a:t>说明</a:t>
            </a:r>
          </a:p>
          <a:p>
            <a:pPr marL="0" indent="0" algn="ctr" defTabSz="610870">
              <a:spcBef>
                <a:spcPts val="0"/>
              </a:spcBef>
              <a:buSzTx/>
              <a:buNone/>
              <a:defRPr sz="3700"/>
            </a:pPr>
            <a:r>
              <a:t>数据库名称</a:t>
            </a:r>
          </a:p>
          <a:p>
            <a:pPr marL="0" indent="0" algn="ctr" defTabSz="610870">
              <a:spcBef>
                <a:spcPts val="0"/>
              </a:spcBef>
              <a:buSzTx/>
              <a:buNone/>
              <a:defRPr sz="3700"/>
            </a:pPr>
            <a:r>
              <a:t>LetsToDo</a:t>
            </a:r>
          </a:p>
          <a:p>
            <a:pPr marL="0" indent="0" algn="ctr" defTabSz="610870">
              <a:spcBef>
                <a:spcPts val="0"/>
              </a:spcBef>
              <a:buSzTx/>
              <a:buNone/>
              <a:defRPr sz="3700"/>
            </a:pPr>
            <a:r>
              <a:t>数据库系统</a:t>
            </a:r>
          </a:p>
          <a:p>
            <a:pPr marL="0" indent="0" algn="ctr" defTabSz="610870">
              <a:spcBef>
                <a:spcPts val="0"/>
              </a:spcBef>
              <a:buSzTx/>
              <a:buNone/>
              <a:defRPr sz="3700"/>
            </a:pPr>
            <a:r>
              <a:t>SQL server 2019</a:t>
            </a:r>
          </a:p>
          <a:p>
            <a:pPr marL="0" indent="0" algn="ctr" defTabSz="610870">
              <a:spcBef>
                <a:spcPts val="0"/>
              </a:spcBef>
              <a:buSzTx/>
              <a:buNone/>
              <a:defRPr sz="3700"/>
            </a:pPr>
            <a:r>
              <a:t>任务提出者</a:t>
            </a:r>
          </a:p>
          <a:p>
            <a:pPr marL="0" indent="0" algn="ctr" defTabSz="610870">
              <a:spcBef>
                <a:spcPts val="0"/>
              </a:spcBef>
              <a:buSzTx/>
              <a:buNone/>
              <a:defRPr sz="3700"/>
            </a:pPr>
            <a:r>
              <a:t>Double-Ten组</a:t>
            </a:r>
          </a:p>
          <a:p>
            <a:pPr marL="0" indent="0" algn="ctr" defTabSz="610870">
              <a:spcBef>
                <a:spcPts val="0"/>
              </a:spcBef>
              <a:buSzTx/>
              <a:buNone/>
              <a:defRPr sz="3700"/>
            </a:pPr>
            <a:r>
              <a:t>开发者</a:t>
            </a:r>
          </a:p>
          <a:p>
            <a:pPr marL="0" indent="0" algn="ctr" defTabSz="610870">
              <a:spcBef>
                <a:spcPts val="0"/>
              </a:spcBef>
              <a:buSzTx/>
              <a:buNone/>
              <a:defRPr sz="3700"/>
            </a:pPr>
            <a:r>
              <a:t>Double-Ten组</a:t>
            </a:r>
          </a:p>
          <a:p>
            <a:pPr marL="0" indent="0" algn="ctr" defTabSz="610870">
              <a:spcBef>
                <a:spcPts val="0"/>
              </a:spcBef>
              <a:buSzTx/>
              <a:buNone/>
              <a:defRPr sz="3700"/>
            </a:pPr>
            <a:r>
              <a:t>用户</a:t>
            </a:r>
          </a:p>
          <a:p>
            <a:pPr marL="0" indent="0" algn="ctr" defTabSz="610870">
              <a:spcBef>
                <a:spcPts val="0"/>
              </a:spcBef>
              <a:buSzTx/>
              <a:buNone/>
              <a:defRPr sz="3700"/>
            </a:pPr>
            <a:r>
              <a:t>主要为高校学生</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3.2.1 模块功能描述以及划分"/>
          <p:cNvSpPr txBox="1">
            <a:spLocks noGrp="1"/>
          </p:cNvSpPr>
          <p:nvPr>
            <p:ph type="title"/>
          </p:nvPr>
        </p:nvSpPr>
        <p:spPr>
          <a:xfrm>
            <a:off x="4529889" y="1137139"/>
            <a:ext cx="14046200" cy="4648200"/>
          </a:xfrm>
          <a:prstGeom prst="rect">
            <a:avLst/>
          </a:prstGeom>
        </p:spPr>
        <p:txBody>
          <a:bodyPr/>
          <a:lstStyle/>
          <a:p>
            <a:r>
              <a:rPr dirty="0"/>
              <a:t>3.2.1 </a:t>
            </a:r>
            <a:r>
              <a:rPr dirty="0" err="1"/>
              <a:t>模块功能描述以及划分</a:t>
            </a:r>
            <a:endParaRPr dirty="0"/>
          </a:p>
        </p:txBody>
      </p:sp>
      <p:pic>
        <p:nvPicPr>
          <p:cNvPr id="243" name="IMG_0039.png" descr="IMG_0039.png"/>
          <p:cNvPicPr>
            <a:picLocks noChangeAspect="1"/>
          </p:cNvPicPr>
          <p:nvPr/>
        </p:nvPicPr>
        <p:blipFill>
          <a:blip r:embed="rId2"/>
          <a:stretch>
            <a:fillRect/>
          </a:stretch>
        </p:blipFill>
        <p:spPr>
          <a:xfrm>
            <a:off x="2165387" y="7432027"/>
            <a:ext cx="20053225" cy="2373009"/>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3.3 番茄时钟模块"/>
          <p:cNvSpPr txBox="1">
            <a:spLocks noGrp="1"/>
          </p:cNvSpPr>
          <p:nvPr>
            <p:ph type="title"/>
          </p:nvPr>
        </p:nvSpPr>
        <p:spPr>
          <a:xfrm>
            <a:off x="4997327" y="-1113692"/>
            <a:ext cx="14046200" cy="4648200"/>
          </a:xfrm>
          <a:prstGeom prst="rect">
            <a:avLst/>
          </a:prstGeom>
        </p:spPr>
        <p:txBody>
          <a:bodyPr/>
          <a:lstStyle/>
          <a:p>
            <a:r>
              <a:rPr dirty="0"/>
              <a:t>3.3 </a:t>
            </a:r>
            <a:r>
              <a:rPr dirty="0" err="1"/>
              <a:t>番茄时钟模块</a:t>
            </a:r>
            <a:endParaRPr dirty="0"/>
          </a:p>
        </p:txBody>
      </p:sp>
      <p:sp>
        <p:nvSpPr>
          <p:cNvPr id="246" name="该模块为用户提供一个番茄时钟，用户可通过设置倒计时来更加专注的完成待办事项。"/>
          <p:cNvSpPr txBox="1"/>
          <p:nvPr/>
        </p:nvSpPr>
        <p:spPr>
          <a:xfrm>
            <a:off x="383802" y="4278760"/>
            <a:ext cx="23273250" cy="208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dirty="0" err="1"/>
              <a:t>该模块为用户提供一个番茄时钟，用户可通过设置倒计时来更加专注的完成待办事项</a:t>
            </a:r>
            <a:r>
              <a:rPr dirty="0"/>
              <a:t>。</a:t>
            </a:r>
          </a:p>
        </p:txBody>
      </p:sp>
      <p:pic>
        <p:nvPicPr>
          <p:cNvPr id="2" name="X$M6P9T[UM5A[N]6JEQ5F89.png" descr="X$M6P9T[UM5A[N]6JEQ5F89.png">
            <a:extLst>
              <a:ext uri="{FF2B5EF4-FFF2-40B4-BE49-F238E27FC236}">
                <a16:creationId xmlns:a16="http://schemas.microsoft.com/office/drawing/2014/main" id="{F69E9B5F-E04F-43BA-BA35-3BC0A9BE5895}"/>
              </a:ext>
            </a:extLst>
          </p:cNvPr>
          <p:cNvPicPr>
            <a:picLocks noChangeAspect="1"/>
          </p:cNvPicPr>
          <p:nvPr/>
        </p:nvPicPr>
        <p:blipFill>
          <a:blip r:embed="rId2"/>
          <a:stretch>
            <a:fillRect/>
          </a:stretch>
        </p:blipFill>
        <p:spPr>
          <a:xfrm>
            <a:off x="722410" y="7657124"/>
            <a:ext cx="19150550" cy="4680687"/>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US9LK6$4Z[T1M1I4O6HJ_KO.png" descr="US9LK6$4Z[T1M1I4O6HJ_KO.png"/>
          <p:cNvPicPr>
            <a:picLocks noGrp="1"/>
          </p:cNvPicPr>
          <p:nvPr>
            <p:ph type="pic" idx="21"/>
          </p:nvPr>
        </p:nvPicPr>
        <p:blipFill>
          <a:blip r:embed="rId2"/>
          <a:stretch>
            <a:fillRect/>
          </a:stretch>
        </p:blipFill>
        <p:spPr>
          <a:xfrm>
            <a:off x="1497468" y="6518650"/>
            <a:ext cx="15513707" cy="4888778"/>
          </a:xfrm>
          <a:prstGeom prst="rect">
            <a:avLst/>
          </a:prstGeom>
        </p:spPr>
      </p:pic>
      <p:sp>
        <p:nvSpPr>
          <p:cNvPr id="252" name="3.4 个人中心模块"/>
          <p:cNvSpPr txBox="1">
            <a:spLocks noGrp="1"/>
          </p:cNvSpPr>
          <p:nvPr>
            <p:ph type="title"/>
          </p:nvPr>
        </p:nvSpPr>
        <p:spPr>
          <a:xfrm>
            <a:off x="3871391" y="-1438059"/>
            <a:ext cx="14046201" cy="4648201"/>
          </a:xfrm>
          <a:prstGeom prst="rect">
            <a:avLst/>
          </a:prstGeom>
        </p:spPr>
        <p:txBody>
          <a:bodyPr/>
          <a:lstStyle/>
          <a:p>
            <a:r>
              <a:rPr dirty="0"/>
              <a:t>3.4 </a:t>
            </a:r>
            <a:r>
              <a:rPr dirty="0" err="1"/>
              <a:t>个人中心模块</a:t>
            </a:r>
            <a:endParaRPr dirty="0"/>
          </a:p>
        </p:txBody>
      </p:sp>
      <p:sp>
        <p:nvSpPr>
          <p:cNvPr id="253" name="该模块为用户可给用户展示已完成，已删除的事件，以及对一些基本个人信息的管理。"/>
          <p:cNvSpPr txBox="1">
            <a:spLocks noGrp="1"/>
          </p:cNvSpPr>
          <p:nvPr>
            <p:ph type="body" sz="half" idx="1"/>
          </p:nvPr>
        </p:nvSpPr>
        <p:spPr>
          <a:xfrm>
            <a:off x="1497468" y="3902450"/>
            <a:ext cx="14046201" cy="5232401"/>
          </a:xfrm>
          <a:prstGeom prst="rect">
            <a:avLst/>
          </a:prstGeom>
        </p:spPr>
        <p:txBody>
          <a:bodyPr/>
          <a:lstStyle/>
          <a:p>
            <a:r>
              <a:rPr dirty="0" err="1"/>
              <a:t>该模块为用户可给用户展示已完成，已删除的事件，以及对一些基本个人信息的管理</a:t>
            </a:r>
            <a:r>
              <a:rPr dirty="0"/>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4. 系统安全和权限设计"/>
          <p:cNvSpPr txBox="1">
            <a:spLocks noGrp="1"/>
          </p:cNvSpPr>
          <p:nvPr>
            <p:ph type="ctrTitle"/>
          </p:nvPr>
        </p:nvSpPr>
        <p:spPr>
          <a:prstGeom prst="rect">
            <a:avLst/>
          </a:prstGeom>
          <a:blipFill>
            <a:blip r:embed="rId2"/>
          </a:blipFill>
          <a:ln w="9525">
            <a:round/>
          </a:ln>
        </p:spPr>
        <p:txBody>
          <a:bodyPr/>
          <a:lstStyle>
            <a:lvl1pPr>
              <a:defRPr sz="8000">
                <a:solidFill>
                  <a:srgbClr val="FFFFFF"/>
                </a:solidFill>
              </a:defRPr>
            </a:lvl1pPr>
          </a:lstStyle>
          <a:p>
            <a:r>
              <a:t>4. 系统安全和权限设计</a:t>
            </a:r>
          </a:p>
        </p:txBody>
      </p:sp>
      <p:sp>
        <p:nvSpPr>
          <p:cNvPr id="256" name="4.1 系统安全"/>
          <p:cNvSpPr txBox="1">
            <a:spLocks noGrp="1"/>
          </p:cNvSpPr>
          <p:nvPr>
            <p:ph type="subTitle" sz="quarter" idx="1"/>
          </p:nvPr>
        </p:nvSpPr>
        <p:spPr>
          <a:prstGeom prst="rect">
            <a:avLst/>
          </a:prstGeom>
        </p:spPr>
        <p:txBody>
          <a:bodyPr/>
          <a:lstStyle/>
          <a:p>
            <a:r>
              <a:t>4.1 系统安全</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4.1.1 开发过程遵循原则"/>
          <p:cNvSpPr txBox="1">
            <a:spLocks noGrp="1"/>
          </p:cNvSpPr>
          <p:nvPr>
            <p:ph type="title"/>
          </p:nvPr>
        </p:nvSpPr>
        <p:spPr>
          <a:prstGeom prst="rect">
            <a:avLst/>
          </a:prstGeom>
        </p:spPr>
        <p:txBody>
          <a:bodyPr/>
          <a:lstStyle/>
          <a:p>
            <a:r>
              <a:t>4.1.1 开发过程遵循原则</a:t>
            </a:r>
          </a:p>
        </p:txBody>
      </p:sp>
      <p:sp>
        <p:nvSpPr>
          <p:cNvPr id="259" name="1. 互不信任原则，不要信任用户提交的数据，包括第三方系统提供的数据，必要的数据校验必须放在…"/>
          <p:cNvSpPr txBox="1">
            <a:spLocks noGrp="1"/>
          </p:cNvSpPr>
          <p:nvPr>
            <p:ph type="body" idx="1"/>
          </p:nvPr>
        </p:nvSpPr>
        <p:spPr>
          <a:prstGeom prst="rect">
            <a:avLst/>
          </a:prstGeom>
        </p:spPr>
        <p:txBody>
          <a:bodyPr/>
          <a:lstStyle/>
          <a:p>
            <a:pPr marL="524509" indent="-524509" defTabSz="487044">
              <a:spcBef>
                <a:spcPts val="3400"/>
              </a:spcBef>
              <a:buBlip>
                <a:blip r:embed="rId2"/>
              </a:buBlip>
              <a:defRPr sz="3775"/>
            </a:pPr>
            <a:r>
              <a:t>1. 互不信任原则，不要信任用户提交的数据，包括第三方系统提供的数据，必要的数据校验必须放在</a:t>
            </a:r>
          </a:p>
          <a:p>
            <a:pPr marL="524509" indent="-524509" defTabSz="487044">
              <a:spcBef>
                <a:spcPts val="3400"/>
              </a:spcBef>
              <a:buBlip>
                <a:blip r:embed="rId2"/>
              </a:buBlip>
              <a:defRPr sz="3775"/>
            </a:pPr>
            <a:r>
              <a:t>后台校验。</a:t>
            </a:r>
          </a:p>
          <a:p>
            <a:pPr marL="524509" indent="-524509" defTabSz="487044">
              <a:spcBef>
                <a:spcPts val="3400"/>
              </a:spcBef>
              <a:buBlip>
                <a:blip r:embed="rId2"/>
              </a:buBlip>
              <a:defRPr sz="3775"/>
            </a:pPr>
            <a:r>
              <a:t>2. 最小权限原则，代码、模块等只拥有可以完成任务的最小权限，不赋予不必要的权限。</a:t>
            </a:r>
          </a:p>
          <a:p>
            <a:pPr marL="524509" indent="-524509" defTabSz="487044">
              <a:spcBef>
                <a:spcPts val="3400"/>
              </a:spcBef>
              <a:buBlip>
                <a:blip r:embed="rId2"/>
              </a:buBlip>
              <a:defRPr sz="3775"/>
            </a:pPr>
            <a:r>
              <a:t>3. 小程序代码（不包括云函数代码）跟传统 Web 应用的前端代码类似，可被外部获取及进行反混</a:t>
            </a:r>
          </a:p>
          <a:p>
            <a:pPr marL="524509" indent="-524509" defTabSz="487044">
              <a:spcBef>
                <a:spcPts val="3400"/>
              </a:spcBef>
              <a:buBlip>
                <a:blip r:embed="rId2"/>
              </a:buBlip>
              <a:defRPr sz="3775"/>
            </a:pPr>
            <a:r>
              <a:t>淆，重要业务逻辑应放在后台代码或云函数中进行。</a:t>
            </a:r>
          </a:p>
          <a:p>
            <a:pPr marL="524509" indent="-524509" defTabSz="487044">
              <a:spcBef>
                <a:spcPts val="3400"/>
              </a:spcBef>
              <a:buBlip>
                <a:blip r:embed="rId2"/>
              </a:buBlip>
              <a:defRPr sz="3775"/>
            </a:pPr>
            <a:r>
              <a:t>4. 后台接口调用以及云函数调用，必须进行有效的身份鉴权。</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图像" descr="图像"/>
          <p:cNvPicPr>
            <a:picLocks noGrp="1"/>
          </p:cNvPicPr>
          <p:nvPr>
            <p:ph type="pic" idx="21"/>
          </p:nvPr>
        </p:nvPicPr>
        <p:blipFill>
          <a:blip r:embed="rId2"/>
          <a:stretch>
            <a:fillRect/>
          </a:stretch>
        </p:blipFill>
        <p:spPr>
          <a:xfrm>
            <a:off x="15325526" y="824380"/>
            <a:ext cx="8115301" cy="11206754"/>
          </a:xfrm>
          <a:prstGeom prst="rect">
            <a:avLst/>
          </a:prstGeom>
        </p:spPr>
      </p:pic>
      <p:sp>
        <p:nvSpPr>
          <p:cNvPr id="262" name="4.1.2 HTTPS 证书"/>
          <p:cNvSpPr txBox="1">
            <a:spLocks noGrp="1"/>
          </p:cNvSpPr>
          <p:nvPr>
            <p:ph type="title"/>
          </p:nvPr>
        </p:nvSpPr>
        <p:spPr>
          <a:prstGeom prst="rect">
            <a:avLst/>
          </a:prstGeom>
        </p:spPr>
        <p:txBody>
          <a:bodyPr/>
          <a:lstStyle/>
          <a:p>
            <a:r>
              <a:t>4.1.2 HTTPS 证书</a:t>
            </a:r>
          </a:p>
        </p:txBody>
      </p:sp>
      <p:sp>
        <p:nvSpPr>
          <p:cNvPr id="263" name="必须使用 HTTPS/WSS 发起网络请求。请求时系统会对服务器域名使用的 HTTPS 证书进行校验，如果校验失败，则请求不能成功发起。"/>
          <p:cNvSpPr txBox="1">
            <a:spLocks noGrp="1"/>
          </p:cNvSpPr>
          <p:nvPr>
            <p:ph type="body" sz="half" idx="1"/>
          </p:nvPr>
        </p:nvSpPr>
        <p:spPr>
          <a:prstGeom prst="rect">
            <a:avLst/>
          </a:prstGeom>
        </p:spPr>
        <p:txBody>
          <a:bodyPr/>
          <a:lstStyle>
            <a:lvl1pPr algn="l"/>
          </a:lstStyle>
          <a:p>
            <a:r>
              <a:t>必须使用 HTTPS/WSS 发起网络请求。请求时系统会对服务器域名使用的 HTTPS 证书进行校验，如果校验失败，则请求不能成功发起。</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4.2 权限设计"/>
          <p:cNvSpPr txBox="1">
            <a:spLocks noGrp="1"/>
          </p:cNvSpPr>
          <p:nvPr>
            <p:ph type="title"/>
          </p:nvPr>
        </p:nvSpPr>
        <p:spPr>
          <a:prstGeom prst="rect">
            <a:avLst/>
          </a:prstGeom>
        </p:spPr>
        <p:txBody>
          <a:bodyPr/>
          <a:lstStyle/>
          <a:p>
            <a:r>
              <a:t>4.2 权限设计</a:t>
            </a:r>
          </a:p>
        </p:txBody>
      </p:sp>
      <p:sp>
        <p:nvSpPr>
          <p:cNvPr id="266" name="因此项目是一个 “Todolist” 类型的小程序，更多是用户自己使用，所以权限设计也比较简单。对用户权…"/>
          <p:cNvSpPr txBox="1">
            <a:spLocks noGrp="1"/>
          </p:cNvSpPr>
          <p:nvPr>
            <p:ph type="body" idx="1"/>
          </p:nvPr>
        </p:nvSpPr>
        <p:spPr>
          <a:prstGeom prst="rect">
            <a:avLst/>
          </a:prstGeom>
          <a:blipFill>
            <a:blip r:embed="rId2"/>
          </a:blipFill>
          <a:ln w="9525">
            <a:round/>
          </a:ln>
        </p:spPr>
        <p:txBody>
          <a:bodyPr/>
          <a:lstStyle/>
          <a:p>
            <a:pPr marL="0" indent="0">
              <a:spcBef>
                <a:spcPts val="0"/>
              </a:spcBef>
              <a:buSzTx/>
              <a:buNone/>
              <a:defRPr sz="5000">
                <a:solidFill>
                  <a:srgbClr val="FFFFFF"/>
                </a:solidFill>
              </a:defRPr>
            </a:pPr>
            <a:r>
              <a:t>因此项目是一个 “Todolist” 类型的小程序，更多是用户自己使用，所以权限设计也比较简单。对用户权</a:t>
            </a:r>
          </a:p>
          <a:p>
            <a:pPr marL="0" indent="0">
              <a:spcBef>
                <a:spcPts val="0"/>
              </a:spcBef>
              <a:buSzTx/>
              <a:buNone/>
              <a:defRPr sz="5000">
                <a:solidFill>
                  <a:srgbClr val="FFFFFF"/>
                </a:solidFill>
              </a:defRPr>
            </a:pPr>
            <a:r>
              <a:t>限分为登录用户和非登录用户两种权限：</a:t>
            </a:r>
          </a:p>
          <a:p>
            <a:pPr marL="0" indent="0">
              <a:spcBef>
                <a:spcPts val="0"/>
              </a:spcBef>
              <a:buSzTx/>
              <a:buNone/>
              <a:defRPr sz="5000">
                <a:solidFill>
                  <a:srgbClr val="FFFFFF"/>
                </a:solidFill>
              </a:defRPr>
            </a:pPr>
            <a:r>
              <a:t>登录用户可以使用小程序的全部功能。</a:t>
            </a:r>
          </a:p>
          <a:p>
            <a:pPr marL="0" indent="0">
              <a:spcBef>
                <a:spcPts val="0"/>
              </a:spcBef>
              <a:buSzTx/>
              <a:buNone/>
              <a:defRPr sz="5000">
                <a:solidFill>
                  <a:srgbClr val="FFFFFF"/>
                </a:solidFill>
              </a:defRPr>
            </a:pPr>
            <a:r>
              <a:t>非登录用户不能使用查看已完成和已删除事项的功能，且不保存数据，退出小程序则数据清空。</a:t>
            </a:r>
          </a:p>
          <a:p>
            <a:pPr marL="0" indent="0">
              <a:spcBef>
                <a:spcPts val="0"/>
              </a:spcBef>
              <a:buSzTx/>
              <a:buNone/>
              <a:defRPr sz="5000">
                <a:solidFill>
                  <a:srgbClr val="FFFFFF"/>
                </a:solidFill>
              </a:defRPr>
            </a:pPr>
            <a:r>
              <a:t>管理员权限：定期删除长期未登录的用户数据，以六个月为例。</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数据库：用于保存系统数据的后台应用软件…"/>
          <p:cNvSpPr txBox="1">
            <a:spLocks noGrp="1"/>
          </p:cNvSpPr>
          <p:nvPr>
            <p:ph type="body" idx="1"/>
          </p:nvPr>
        </p:nvSpPr>
        <p:spPr>
          <a:prstGeom prst="rect">
            <a:avLst/>
          </a:prstGeom>
          <a:ln w="9525">
            <a:round/>
          </a:ln>
        </p:spPr>
        <p:txBody>
          <a:bodyPr/>
          <a:lstStyle/>
          <a:p>
            <a:pPr marL="0" indent="0" algn="ctr">
              <a:spcBef>
                <a:spcPts val="0"/>
              </a:spcBef>
              <a:buSzTx/>
              <a:buNone/>
              <a:defRPr sz="5000"/>
            </a:pPr>
            <a:r>
              <a:rPr dirty="0" err="1"/>
              <a:t>数据库：用于保存系统数据的后台应用软件</a:t>
            </a:r>
            <a:endParaRPr sz="1800" dirty="0"/>
          </a:p>
          <a:p>
            <a:pPr marL="0" indent="0" algn="ctr">
              <a:spcBef>
                <a:spcPts val="0"/>
              </a:spcBef>
              <a:buSzTx/>
              <a:buNone/>
              <a:defRPr sz="5000"/>
            </a:pPr>
            <a:r>
              <a:rPr dirty="0" err="1"/>
              <a:t>字段;表中各个记录的名字</a:t>
            </a:r>
            <a:endParaRPr sz="1800" dirty="0"/>
          </a:p>
          <a:p>
            <a:pPr marL="0" indent="0" algn="ctr">
              <a:spcBef>
                <a:spcPts val="0"/>
              </a:spcBef>
              <a:buSzTx/>
              <a:buNone/>
              <a:defRPr sz="5000"/>
            </a:pPr>
            <a:r>
              <a:rPr dirty="0" err="1"/>
              <a:t>表：不同字段汇总成的集合</a:t>
            </a:r>
            <a:endParaRPr sz="1800" dirty="0"/>
          </a:p>
          <a:p>
            <a:pPr marL="0" indent="0" algn="ctr">
              <a:spcBef>
                <a:spcPts val="0"/>
              </a:spcBef>
              <a:buSzTx/>
              <a:buNone/>
              <a:defRPr sz="5000"/>
            </a:pPr>
            <a:r>
              <a:rPr dirty="0" err="1"/>
              <a:t>类型：存储数据集的type</a:t>
            </a:r>
            <a:r>
              <a:rPr dirty="0"/>
              <a:t>；</a:t>
            </a:r>
            <a:endParaRPr sz="1800" dirty="0"/>
          </a:p>
          <a:p>
            <a:pPr marL="0" indent="0" algn="ctr">
              <a:spcBef>
                <a:spcPts val="0"/>
              </a:spcBef>
              <a:buSzTx/>
              <a:buNone/>
              <a:defRPr sz="5000"/>
            </a:pPr>
            <a:r>
              <a:rPr dirty="0" err="1"/>
              <a:t>初始值：存储说明：说明数据集的用处，存储目的，最好对表格的设计能起一定的作用</a:t>
            </a:r>
            <a:endParaRPr dirty="0"/>
          </a:p>
        </p:txBody>
      </p:sp>
      <p:sp>
        <p:nvSpPr>
          <p:cNvPr id="133" name="1.3定义"/>
          <p:cNvSpPr txBox="1">
            <a:spLocks noGrp="1"/>
          </p:cNvSpPr>
          <p:nvPr>
            <p:ph type="title"/>
          </p:nvPr>
        </p:nvSpPr>
        <p:spPr>
          <a:prstGeom prst="rect">
            <a:avLst/>
          </a:prstGeom>
          <a:blipFill>
            <a:blip r:embed="rId2"/>
          </a:blipFill>
          <a:ln w="9525">
            <a:round/>
          </a:ln>
        </p:spPr>
        <p:txBody>
          <a:bodyPr/>
          <a:lstStyle>
            <a:lvl1pPr>
              <a:defRPr sz="5000">
                <a:solidFill>
                  <a:srgbClr val="FFFFFF"/>
                </a:solidFill>
              </a:defRPr>
            </a:lvl1pPr>
          </a:lstStyle>
          <a:p>
            <a:r>
              <a:t>1.3定义</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图像" descr="图像"/>
          <p:cNvPicPr>
            <a:picLocks noGrp="1"/>
          </p:cNvPicPr>
          <p:nvPr>
            <p:ph type="pic" idx="21"/>
          </p:nvPr>
        </p:nvPicPr>
        <p:blipFill>
          <a:blip r:embed="rId2"/>
          <a:stretch>
            <a:fillRect/>
          </a:stretch>
        </p:blipFill>
        <p:spPr>
          <a:xfrm>
            <a:off x="13258800" y="3580280"/>
            <a:ext cx="8750300" cy="8459320"/>
          </a:xfrm>
          <a:prstGeom prst="rect">
            <a:avLst/>
          </a:prstGeom>
        </p:spPr>
      </p:pic>
      <p:sp>
        <p:nvSpPr>
          <p:cNvPr id="136" name="1.4参考资料"/>
          <p:cNvSpPr txBox="1">
            <a:spLocks noGrp="1"/>
          </p:cNvSpPr>
          <p:nvPr>
            <p:ph type="title"/>
          </p:nvPr>
        </p:nvSpPr>
        <p:spPr>
          <a:prstGeom prst="rect">
            <a:avLst/>
          </a:prstGeom>
          <a:blipFill>
            <a:blip r:embed="rId3"/>
          </a:blipFill>
          <a:ln w="9525">
            <a:round/>
          </a:ln>
        </p:spPr>
        <p:txBody>
          <a:bodyPr/>
          <a:lstStyle>
            <a:lvl1pPr>
              <a:defRPr sz="5000">
                <a:solidFill>
                  <a:srgbClr val="FFFFFF"/>
                </a:solidFill>
              </a:defRPr>
            </a:lvl1pPr>
          </a:lstStyle>
          <a:p>
            <a:r>
              <a:t>1.4参考资料</a:t>
            </a:r>
          </a:p>
        </p:txBody>
      </p:sp>
      <p:sp>
        <p:nvSpPr>
          <p:cNvPr id="137" name="参考书籍：[1]邹欣.构建之法(第三版)[M].北京:人民邮电出版社,2017…"/>
          <p:cNvSpPr txBox="1">
            <a:spLocks noGrp="1"/>
          </p:cNvSpPr>
          <p:nvPr>
            <p:ph type="body" sz="half" idx="1"/>
          </p:nvPr>
        </p:nvSpPr>
        <p:spPr>
          <a:prstGeom prst="rect">
            <a:avLst/>
          </a:prstGeom>
          <a:ln w="9525">
            <a:round/>
          </a:ln>
        </p:spPr>
        <p:txBody>
          <a:bodyPr/>
          <a:lstStyle/>
          <a:p>
            <a:pPr marL="0" indent="0" algn="ctr" defTabSz="784225">
              <a:spcBef>
                <a:spcPts val="0"/>
              </a:spcBef>
              <a:buSzTx/>
              <a:buNone/>
              <a:defRPr sz="4750"/>
            </a:pPr>
            <a:r>
              <a:rPr sz="1140">
                <a:solidFill>
                  <a:srgbClr val="000000"/>
                </a:solidFill>
              </a:rPr>
              <a:t>参考书籍：</a:t>
            </a:r>
            <a:r>
              <a:t>[1]邹欣.构建之法(第三版)[M].北京:人民邮电出版社,2017</a:t>
            </a:r>
            <a:endParaRPr sz="1710">
              <a:solidFill>
                <a:srgbClr val="000000"/>
              </a:solidFill>
            </a:endParaRPr>
          </a:p>
          <a:p>
            <a:pPr marL="0" indent="0" algn="ctr" defTabSz="784225">
              <a:spcBef>
                <a:spcPts val="0"/>
              </a:spcBef>
              <a:buSzTx/>
              <a:buNone/>
              <a:defRPr sz="4750"/>
            </a:pPr>
            <a:r>
              <a:rPr>
                <a:solidFill>
                  <a:srgbClr val="333333"/>
                </a:solidFill>
              </a:rPr>
              <a:t>[2]</a:t>
            </a:r>
            <a:r>
              <a:t>Roger S.Pressman.软件工程(第八版)[M].北京:机械工业出版社,2017</a:t>
            </a:r>
            <a:endParaRPr sz="1710"/>
          </a:p>
          <a:p>
            <a:pPr marL="0" indent="0" algn="ctr" defTabSz="784225">
              <a:spcBef>
                <a:spcPts val="0"/>
              </a:spcBef>
              <a:buSzTx/>
              <a:buNone/>
              <a:defRPr sz="4750"/>
            </a:pPr>
            <a:r>
              <a:rPr>
                <a:solidFill>
                  <a:srgbClr val="333333"/>
                </a:solidFill>
              </a:rPr>
              <a:t>[3]</a:t>
            </a:r>
            <a:r>
              <a:t>孙玉山,刘旭东.软件设计模式与体系结构[M].北京:高等教育出版社,2018</a:t>
            </a:r>
            <a:endParaRPr sz="1710"/>
          </a:p>
          <a:p>
            <a:pPr marL="0" indent="0" algn="ctr" defTabSz="784225">
              <a:spcBef>
                <a:spcPts val="0"/>
              </a:spcBef>
              <a:buSzTx/>
              <a:buNone/>
              <a:defRPr sz="4750"/>
            </a:pPr>
            <a:r>
              <a:t> </a:t>
            </a:r>
          </a:p>
          <a:p>
            <a:pPr marL="0" indent="0" algn="ctr" defTabSz="784225">
              <a:spcBef>
                <a:spcPts val="0"/>
              </a:spcBef>
              <a:buSzTx/>
              <a:buNone/>
              <a:defRPr sz="4750"/>
            </a:pPr>
            <a:r>
              <a:t>参考APP及小程序：番茄时钟、苹果系统自带备忘录、滴答清单、极简代办</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2.外部设计"/>
          <p:cNvSpPr txBox="1">
            <a:spLocks noGrp="1"/>
          </p:cNvSpPr>
          <p:nvPr>
            <p:ph type="title"/>
          </p:nvPr>
        </p:nvSpPr>
        <p:spPr>
          <a:prstGeom prst="rect">
            <a:avLst/>
          </a:prstGeom>
          <a:blipFill>
            <a:blip r:embed="rId2"/>
          </a:blipFill>
          <a:ln w="9525">
            <a:round/>
          </a:ln>
        </p:spPr>
        <p:txBody>
          <a:bodyPr/>
          <a:lstStyle>
            <a:lvl1pPr>
              <a:defRPr sz="5000">
                <a:solidFill>
                  <a:srgbClr val="FFFFFF"/>
                </a:solidFill>
              </a:defRPr>
            </a:lvl1pPr>
          </a:lstStyle>
          <a:p>
            <a:r>
              <a:t>2.外部设计</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2.1标识符和状态"/>
          <p:cNvSpPr txBox="1">
            <a:spLocks noGrp="1"/>
          </p:cNvSpPr>
          <p:nvPr>
            <p:ph type="title"/>
          </p:nvPr>
        </p:nvSpPr>
        <p:spPr>
          <a:prstGeom prst="rect">
            <a:avLst/>
          </a:prstGeom>
          <a:blipFill>
            <a:blip r:embed="rId2"/>
          </a:blipFill>
          <a:ln w="9525">
            <a:round/>
          </a:ln>
        </p:spPr>
        <p:txBody>
          <a:bodyPr/>
          <a:lstStyle>
            <a:lvl1pPr>
              <a:defRPr sz="5000">
                <a:solidFill>
                  <a:srgbClr val="FFFFFF"/>
                </a:solidFill>
              </a:defRPr>
            </a:lvl1pPr>
          </a:lstStyle>
          <a:p>
            <a:r>
              <a:t>2.1标识符和状态</a:t>
            </a:r>
          </a:p>
        </p:txBody>
      </p:sp>
      <p:sp>
        <p:nvSpPr>
          <p:cNvPr id="142" name="本系统采用Sql server为基本开发工具，数据库名称为LetsToDo。数据库共有6个表，表名分别为Calendar、Clock、Issues、Reminders、Settings、Wechat_user。"/>
          <p:cNvSpPr txBox="1">
            <a:spLocks noGrp="1"/>
          </p:cNvSpPr>
          <p:nvPr>
            <p:ph type="body" idx="1"/>
          </p:nvPr>
        </p:nvSpPr>
        <p:spPr>
          <a:prstGeom prst="rect">
            <a:avLst/>
          </a:prstGeom>
          <a:ln w="9525">
            <a:round/>
          </a:ln>
        </p:spPr>
        <p:txBody>
          <a:bodyPr/>
          <a:lstStyle>
            <a:lvl1pPr marL="0" indent="0" algn="ctr">
              <a:spcBef>
                <a:spcPts val="0"/>
              </a:spcBef>
              <a:buSzTx/>
              <a:buNone/>
              <a:defRPr sz="5000"/>
            </a:lvl1pPr>
          </a:lstStyle>
          <a:p>
            <a:r>
              <a:rPr dirty="0" err="1"/>
              <a:t>本系统采用Sql</a:t>
            </a:r>
            <a:r>
              <a:rPr dirty="0"/>
              <a:t> server为基本开发工具，数据库名称为LetsToDo。数据库共有6个表，表名分别为Calendar、Clock、Issues、Reminders、Settings、Wechat_user。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像" descr="图像"/>
          <p:cNvPicPr>
            <a:picLocks noGrp="1"/>
          </p:cNvPicPr>
          <p:nvPr>
            <p:ph type="pic" idx="21"/>
          </p:nvPr>
        </p:nvPicPr>
        <p:blipFill>
          <a:blip r:embed="rId2"/>
          <a:stretch>
            <a:fillRect/>
          </a:stretch>
        </p:blipFill>
        <p:spPr>
          <a:xfrm>
            <a:off x="13258800" y="3580280"/>
            <a:ext cx="8750300" cy="8459320"/>
          </a:xfrm>
          <a:prstGeom prst="rect">
            <a:avLst/>
          </a:prstGeom>
        </p:spPr>
      </p:pic>
      <p:sp>
        <p:nvSpPr>
          <p:cNvPr id="145" name="2.2使用它的软件"/>
          <p:cNvSpPr txBox="1">
            <a:spLocks noGrp="1"/>
          </p:cNvSpPr>
          <p:nvPr>
            <p:ph type="title"/>
          </p:nvPr>
        </p:nvSpPr>
        <p:spPr>
          <a:prstGeom prst="rect">
            <a:avLst/>
          </a:prstGeom>
          <a:solidFill>
            <a:srgbClr val="DE5F00">
              <a:alpha val="80000"/>
            </a:srgbClr>
          </a:solidFill>
        </p:spPr>
        <p:txBody>
          <a:bodyPr/>
          <a:lstStyle>
            <a:lvl1pPr>
              <a:defRPr sz="5000">
                <a:solidFill>
                  <a:srgbClr val="FFFFFF"/>
                </a:solidFill>
              </a:defRPr>
            </a:lvl1pPr>
          </a:lstStyle>
          <a:p>
            <a:r>
              <a:t>2.2使用它的软件</a:t>
            </a:r>
          </a:p>
        </p:txBody>
      </p:sp>
      <p:sp>
        <p:nvSpPr>
          <p:cNvPr id="146" name="本数据库支持MySql等数据库管理系统，使用该数据库的小程序为LetsToDo 1.0，微信作为系统平台。"/>
          <p:cNvSpPr txBox="1">
            <a:spLocks noGrp="1"/>
          </p:cNvSpPr>
          <p:nvPr>
            <p:ph type="body" sz="half" idx="1"/>
          </p:nvPr>
        </p:nvSpPr>
        <p:spPr>
          <a:prstGeom prst="rect">
            <a:avLst/>
          </a:prstGeom>
          <a:blipFill>
            <a:blip r:embed="rId3"/>
          </a:blipFill>
          <a:ln w="9525">
            <a:round/>
          </a:ln>
        </p:spPr>
        <p:txBody>
          <a:bodyPr/>
          <a:lstStyle>
            <a:lvl1pPr marL="0" indent="0" algn="ctr">
              <a:spcBef>
                <a:spcPts val="0"/>
              </a:spcBef>
              <a:buSzTx/>
              <a:buNone/>
              <a:defRPr>
                <a:solidFill>
                  <a:srgbClr val="FFFFFF"/>
                </a:solidFill>
              </a:defRPr>
            </a:lvl1pPr>
          </a:lstStyle>
          <a:p>
            <a:r>
              <a:t>本数据库支持MySql等数据库管理系统，使用该数据库的小程序为LetsToDo 1.0，微信作为系统平台。</a:t>
            </a:r>
            <a:endParaRPr sz="1800"/>
          </a:p>
        </p:txBody>
      </p:sp>
    </p:spTree>
  </p:cSld>
  <p:clrMapOvr>
    <a:masterClrMapping/>
  </p:clrMapOvr>
  <p:transition spd="med"/>
</p:sld>
</file>

<file path=ppt/theme/theme1.xml><?xml version="1.0" encoding="utf-8"?>
<a:theme xmlns:a="http://schemas.openxmlformats.org/drawingml/2006/main" name="GraphPaper">
  <a:themeElements>
    <a:clrScheme name="GraphPaper">
      <a:dk1>
        <a:srgbClr val="008585"/>
      </a:dk1>
      <a:lt1>
        <a:srgbClr val="858585"/>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Marker Felt"/>
        <a:ea typeface="Marker Felt"/>
        <a:cs typeface="Marker Felt"/>
      </a:majorFont>
      <a:minorFont>
        <a:latin typeface="Marker Felt"/>
        <a:ea typeface="Marker Felt"/>
        <a:cs typeface="Marker Felt"/>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858585"/>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phPaper">
  <a:themeElements>
    <a:clrScheme name="GraphPaper">
      <a:dk1>
        <a:srgbClr val="000000"/>
      </a:dk1>
      <a:lt1>
        <a:srgbClr val="FFFFFF"/>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Marker Felt"/>
        <a:ea typeface="Marker Felt"/>
        <a:cs typeface="Marker Felt"/>
      </a:majorFont>
      <a:minorFont>
        <a:latin typeface="Marker Felt"/>
        <a:ea typeface="Marker Felt"/>
        <a:cs typeface="Marker Felt"/>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858585"/>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TotalTime>
  <Words>838</Words>
  <Application>Microsoft Office PowerPoint</Application>
  <PresentationFormat>自定义</PresentationFormat>
  <Paragraphs>124</Paragraphs>
  <Slides>46</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46</vt:i4>
      </vt:variant>
    </vt:vector>
  </HeadingPairs>
  <TitlesOfParts>
    <vt:vector size="49" baseType="lpstr">
      <vt:lpstr>Helvetica Neue</vt:lpstr>
      <vt:lpstr>Marker Felt</vt:lpstr>
      <vt:lpstr>GraphPaper</vt:lpstr>
      <vt:lpstr>LetsToDo</vt:lpstr>
      <vt:lpstr>数据设计说明</vt:lpstr>
      <vt:lpstr>1.1编写目的</vt:lpstr>
      <vt:lpstr>1.2项目背景</vt:lpstr>
      <vt:lpstr>1.3定义</vt:lpstr>
      <vt:lpstr>1.4参考资料</vt:lpstr>
      <vt:lpstr>2.外部设计</vt:lpstr>
      <vt:lpstr>2.1标识符和状态</vt:lpstr>
      <vt:lpstr>2.2使用它的软件</vt:lpstr>
      <vt:lpstr>2.3约定</vt:lpstr>
      <vt:lpstr>3.结构设计</vt:lpstr>
      <vt:lpstr>PowerPoint 演示文稿</vt:lpstr>
      <vt:lpstr>PowerPoint 演示文稿</vt:lpstr>
      <vt:lpstr>PowerPoint 演示文稿</vt:lpstr>
      <vt:lpstr>PowerPoint 演示文稿</vt:lpstr>
      <vt:lpstr>4.应用设计</vt:lpstr>
      <vt:lpstr>PowerPoint 演示文稿</vt:lpstr>
      <vt:lpstr>PowerPoint 演示文稿</vt:lpstr>
      <vt:lpstr>4.2安全保密设计</vt:lpstr>
      <vt:lpstr>5.数据库验证验收标准</vt:lpstr>
      <vt:lpstr>PowerPoint 演示文稿</vt:lpstr>
      <vt:lpstr>5.2数据库安全性的验收</vt:lpstr>
      <vt:lpstr>LetsToDo 系统设计说明书</vt:lpstr>
      <vt:lpstr>1. 引言</vt:lpstr>
      <vt:lpstr>PowerPoint 演示文稿</vt:lpstr>
      <vt:lpstr>1.2 读者对象</vt:lpstr>
      <vt:lpstr>1.3 术语与缩略语解释</vt:lpstr>
      <vt:lpstr>1.4 参考资料</vt:lpstr>
      <vt:lpstr>2. 总体设计</vt:lpstr>
      <vt:lpstr>PowerPoint 演示文稿</vt:lpstr>
      <vt:lpstr>2.2 运行环境</vt:lpstr>
      <vt:lpstr>2.3 软件功能结构设计</vt:lpstr>
      <vt:lpstr>2.3.1 层次图</vt:lpstr>
      <vt:lpstr>2.3.2 类图</vt:lpstr>
      <vt:lpstr>3. 系统模块设计</vt:lpstr>
      <vt:lpstr>3.3.1 模块功能描述以及划分</vt:lpstr>
      <vt:lpstr>奖励事件管理，基本功能与普通事件相同</vt:lpstr>
      <vt:lpstr>3.3.2 接口设计</vt:lpstr>
      <vt:lpstr>3.2 日期管理模块</vt:lpstr>
      <vt:lpstr>3.2.1 模块功能描述以及划分</vt:lpstr>
      <vt:lpstr>3.3 番茄时钟模块</vt:lpstr>
      <vt:lpstr>3.4 个人中心模块</vt:lpstr>
      <vt:lpstr>4. 系统安全和权限设计</vt:lpstr>
      <vt:lpstr>4.1.1 开发过程遵循原则</vt:lpstr>
      <vt:lpstr>4.1.2 HTTPS 证书</vt:lpstr>
      <vt:lpstr>4.2 权限设计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letstodo</dc:title>
  <cp:lastModifiedBy>司坤 洪</cp:lastModifiedBy>
  <cp:revision>12</cp:revision>
  <dcterms:modified xsi:type="dcterms:W3CDTF">2020-11-09T14:32:04Z</dcterms:modified>
</cp:coreProperties>
</file>